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10" r:id="rId2"/>
    <p:sldId id="453" r:id="rId3"/>
    <p:sldId id="452" r:id="rId4"/>
    <p:sldId id="435" r:id="rId5"/>
    <p:sldId id="437" r:id="rId6"/>
    <p:sldId id="433" r:id="rId7"/>
    <p:sldId id="445" r:id="rId8"/>
    <p:sldId id="448" r:id="rId9"/>
    <p:sldId id="451" r:id="rId10"/>
    <p:sldId id="376" r:id="rId11"/>
    <p:sldId id="450" r:id="rId12"/>
    <p:sldId id="449" r:id="rId13"/>
  </p:sldIdLst>
  <p:sldSz cx="9144000" cy="6858000" type="screen4x3"/>
  <p:notesSz cx="6797675" cy="9926638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CCFFCC"/>
    <a:srgbClr val="FF6699"/>
    <a:srgbClr val="4209D1"/>
    <a:srgbClr val="D41A06"/>
    <a:srgbClr val="0033CC"/>
    <a:srgbClr val="FF0066"/>
    <a:srgbClr val="C0C0C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Vaalea tyyli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72" autoAdjust="0"/>
    <p:restoredTop sz="94745" autoAdjust="0"/>
  </p:normalViewPr>
  <p:slideViewPr>
    <p:cSldViewPr>
      <p:cViewPr varScale="1">
        <p:scale>
          <a:sx n="116" d="100"/>
          <a:sy n="116" d="100"/>
        </p:scale>
        <p:origin x="-1998" y="-114"/>
      </p:cViewPr>
      <p:guideLst>
        <p:guide orient="horz" pos="4247"/>
        <p:guide pos="56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4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n-data03.vn.root\temjako\organisaatiohakemistot\TYPA\YRITT&#196;JYYS\Starttiraha\Seurantatiedot\tilastojen_tausta-aineistoa\my&#246;nnetyt%20startit_2010_2014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vn-data03.vn.root\temjako\organisaatiohakemistot\TYPA\YRITT&#196;JYYS\Starttiraha\Seurantatiedot\tilastojen_tausta-aineistoa\startit%202010_2014_miehet_naiset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http://tyonvalitystilasto.vyv.fi/VertiPrd/temp/tuki_vv00115030207212711425275509533.xls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http://tyonvalitystilasto.vyv.fi/VertiPrd/temp/tuki_vv00115030207212711425275734329.xls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http://tyonvalitystilasto.vyv.fi/VertiPrd/temp/tuki_vv00115030117161011425230111667.xls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http://tyonvalitystilasto.vyv.fi/VertiPrd/temp/tuki_vv00215030207212711425273967122.xls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http://tyonvalitystilasto.vyv.fi/VertiPrd/temp/tuki_vv003201532411868.xls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i-FI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0"/>
                  <c:y val="-2.784700955276685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2.7847009552766852E-2"/>
                </c:manualLayout>
              </c:layout>
              <c:showVal val="1"/>
            </c:dLbl>
            <c:dLbl>
              <c:idx val="2"/>
              <c:layout>
                <c:manualLayout>
                  <c:x val="4.6008102739353756E-3"/>
                  <c:y val="-1.5470560862648221E-2"/>
                </c:manualLayout>
              </c:layout>
              <c:showVal val="1"/>
            </c:dLbl>
            <c:dLbl>
              <c:idx val="3"/>
              <c:layout>
                <c:manualLayout>
                  <c:x val="1.53360342464513E-3"/>
                  <c:y val="-1.5470560862648221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1.5470560862648221E-2"/>
                </c:manualLayout>
              </c:layout>
              <c:showVal val="1"/>
            </c:dLbl>
            <c:showVal val="1"/>
          </c:dLbls>
          <c:cat>
            <c:strRef>
              <c:f>tuki_vv001150301171610114252234!$A$7:$A$11</c:f>
              <c:strCache>
                <c:ptCount val="5"/>
                <c:pt idx="0">
                  <c:v>Vuosi 2010</c:v>
                </c:pt>
                <c:pt idx="1">
                  <c:v>Vuosi 2011</c:v>
                </c:pt>
                <c:pt idx="2">
                  <c:v>Vuosi 2012</c:v>
                </c:pt>
                <c:pt idx="3">
                  <c:v>Vuosi 2013</c:v>
                </c:pt>
                <c:pt idx="4">
                  <c:v>Vuosi 2014</c:v>
                </c:pt>
              </c:strCache>
            </c:strRef>
          </c:cat>
          <c:val>
            <c:numRef>
              <c:f>tuki_vv001150301171610114252234!$B$7:$B$11</c:f>
              <c:numCache>
                <c:formatCode>General</c:formatCode>
                <c:ptCount val="5"/>
                <c:pt idx="0">
                  <c:v>8444</c:v>
                </c:pt>
                <c:pt idx="1">
                  <c:v>8036</c:v>
                </c:pt>
                <c:pt idx="2">
                  <c:v>6267</c:v>
                </c:pt>
                <c:pt idx="3">
                  <c:v>7557</c:v>
                </c:pt>
                <c:pt idx="4">
                  <c:v>8188</c:v>
                </c:pt>
              </c:numCache>
            </c:numRef>
          </c:val>
        </c:ser>
        <c:shape val="box"/>
        <c:axId val="123029376"/>
        <c:axId val="123030912"/>
        <c:axId val="0"/>
      </c:bar3DChart>
      <c:catAx>
        <c:axId val="123029376"/>
        <c:scaling>
          <c:orientation val="minMax"/>
        </c:scaling>
        <c:axPos val="b"/>
        <c:tickLblPos val="nextTo"/>
        <c:crossAx val="123030912"/>
        <c:crosses val="autoZero"/>
        <c:auto val="1"/>
        <c:lblAlgn val="ctr"/>
        <c:lblOffset val="100"/>
      </c:catAx>
      <c:valAx>
        <c:axId val="123030912"/>
        <c:scaling>
          <c:orientation val="minMax"/>
        </c:scaling>
        <c:axPos val="l"/>
        <c:majorGridlines/>
        <c:numFmt formatCode="General" sourceLinked="1"/>
        <c:tickLblPos val="nextTo"/>
        <c:crossAx val="123029376"/>
        <c:crosses val="autoZero"/>
        <c:crossBetween val="between"/>
      </c:valAx>
    </c:plotArea>
    <c:plotVisOnly val="1"/>
  </c:chart>
  <c:txPr>
    <a:bodyPr/>
    <a:lstStyle/>
    <a:p>
      <a:pPr>
        <a:defRPr sz="1600"/>
      </a:pPr>
      <a:endParaRPr lang="fi-F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tuki_vv001201531475826!$B$24</c:f>
              <c:strCache>
                <c:ptCount val="1"/>
                <c:pt idx="0">
                  <c:v>Miesten osuus %</c:v>
                </c:pt>
              </c:strCache>
            </c:strRef>
          </c:tx>
          <c:dLbls>
            <c:showVal val="1"/>
          </c:dLbls>
          <c:cat>
            <c:numRef>
              <c:f>tuki_vv001201531475826!$A$25:$A$29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tuki_vv001201531475826!$B$25:$B$29</c:f>
              <c:numCache>
                <c:formatCode>0.0</c:formatCode>
                <c:ptCount val="5"/>
                <c:pt idx="0">
                  <c:v>55.4</c:v>
                </c:pt>
                <c:pt idx="1">
                  <c:v>55.1</c:v>
                </c:pt>
                <c:pt idx="2">
                  <c:v>54.6</c:v>
                </c:pt>
                <c:pt idx="3">
                  <c:v>53.2</c:v>
                </c:pt>
                <c:pt idx="4">
                  <c:v>54.103566194430883</c:v>
                </c:pt>
              </c:numCache>
            </c:numRef>
          </c:val>
        </c:ser>
        <c:ser>
          <c:idx val="1"/>
          <c:order val="1"/>
          <c:tx>
            <c:strRef>
              <c:f>tuki_vv001201531475826!$C$24</c:f>
              <c:strCache>
                <c:ptCount val="1"/>
                <c:pt idx="0">
                  <c:v>Naisten osuus %</c:v>
                </c:pt>
              </c:strCache>
            </c:strRef>
          </c:tx>
          <c:dLbls>
            <c:showVal val="1"/>
          </c:dLbls>
          <c:cat>
            <c:numRef>
              <c:f>tuki_vv001201531475826!$A$25:$A$29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tuki_vv001201531475826!$C$25:$C$29</c:f>
              <c:numCache>
                <c:formatCode>0.0</c:formatCode>
                <c:ptCount val="5"/>
                <c:pt idx="0">
                  <c:v>44.6</c:v>
                </c:pt>
                <c:pt idx="1">
                  <c:v>44.9</c:v>
                </c:pt>
                <c:pt idx="2">
                  <c:v>45.4</c:v>
                </c:pt>
                <c:pt idx="3">
                  <c:v>46.8</c:v>
                </c:pt>
                <c:pt idx="4">
                  <c:v>45.896433805569131</c:v>
                </c:pt>
              </c:numCache>
            </c:numRef>
          </c:val>
        </c:ser>
        <c:shape val="box"/>
        <c:axId val="125797120"/>
        <c:axId val="125798656"/>
        <c:axId val="0"/>
      </c:bar3DChart>
      <c:catAx>
        <c:axId val="125797120"/>
        <c:scaling>
          <c:orientation val="minMax"/>
        </c:scaling>
        <c:axPos val="b"/>
        <c:numFmt formatCode="General" sourceLinked="1"/>
        <c:tickLblPos val="nextTo"/>
        <c:crossAx val="125798656"/>
        <c:crosses val="autoZero"/>
        <c:auto val="1"/>
        <c:lblAlgn val="ctr"/>
        <c:lblOffset val="100"/>
      </c:catAx>
      <c:valAx>
        <c:axId val="125798656"/>
        <c:scaling>
          <c:orientation val="minMax"/>
        </c:scaling>
        <c:axPos val="l"/>
        <c:majorGridlines/>
        <c:numFmt formatCode="0.0" sourceLinked="1"/>
        <c:tickLblPos val="nextTo"/>
        <c:crossAx val="1257971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400"/>
      </a:pPr>
      <a:endParaRPr lang="fi-FI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tuki_vv001150302072127114252755!$B$7</c:f>
              <c:strCache>
                <c:ptCount val="1"/>
                <c:pt idx="0">
                  <c:v>61 STARTTIRAHA EI TYÖTTÖMÄLLE</c:v>
                </c:pt>
              </c:strCache>
            </c:strRef>
          </c:tx>
          <c:cat>
            <c:strRef>
              <c:f>tuki_vv001150302072127114252755!$A$8:$A$17</c:f>
              <c:strCache>
                <c:ptCount val="10"/>
                <c:pt idx="0">
                  <c:v>15-19 v.</c:v>
                </c:pt>
                <c:pt idx="1">
                  <c:v>20-24 v.</c:v>
                </c:pt>
                <c:pt idx="2">
                  <c:v>25-29 v.</c:v>
                </c:pt>
                <c:pt idx="3">
                  <c:v>30-34 v.</c:v>
                </c:pt>
                <c:pt idx="4">
                  <c:v>35-39 v.</c:v>
                </c:pt>
                <c:pt idx="5">
                  <c:v>40-44 v.</c:v>
                </c:pt>
                <c:pt idx="6">
                  <c:v>45-49 v.</c:v>
                </c:pt>
                <c:pt idx="7">
                  <c:v>50-54 v.</c:v>
                </c:pt>
                <c:pt idx="8">
                  <c:v>55-59 v.</c:v>
                </c:pt>
                <c:pt idx="9">
                  <c:v>60-64 v.</c:v>
                </c:pt>
              </c:strCache>
            </c:strRef>
          </c:cat>
          <c:val>
            <c:numRef>
              <c:f>tuki_vv001150302072127114252755!$B$8:$B$17</c:f>
              <c:numCache>
                <c:formatCode>General</c:formatCode>
                <c:ptCount val="10"/>
                <c:pt idx="0">
                  <c:v>32</c:v>
                </c:pt>
                <c:pt idx="1">
                  <c:v>422</c:v>
                </c:pt>
                <c:pt idx="2">
                  <c:v>738</c:v>
                </c:pt>
                <c:pt idx="3">
                  <c:v>815</c:v>
                </c:pt>
                <c:pt idx="4">
                  <c:v>577</c:v>
                </c:pt>
                <c:pt idx="5">
                  <c:v>490</c:v>
                </c:pt>
                <c:pt idx="6">
                  <c:v>389</c:v>
                </c:pt>
                <c:pt idx="7">
                  <c:v>247</c:v>
                </c:pt>
                <c:pt idx="8">
                  <c:v>109</c:v>
                </c:pt>
                <c:pt idx="9">
                  <c:v>12</c:v>
                </c:pt>
              </c:numCache>
            </c:numRef>
          </c:val>
        </c:ser>
        <c:ser>
          <c:idx val="1"/>
          <c:order val="1"/>
          <c:tx>
            <c:strRef>
              <c:f>tuki_vv001150302072127114252755!$C$7</c:f>
              <c:strCache>
                <c:ptCount val="1"/>
                <c:pt idx="0">
                  <c:v>62 STARTTIRAHA TYÖLL.MÄÄRÄRAHALLA</c:v>
                </c:pt>
              </c:strCache>
            </c:strRef>
          </c:tx>
          <c:cat>
            <c:strRef>
              <c:f>tuki_vv001150302072127114252755!$A$8:$A$17</c:f>
              <c:strCache>
                <c:ptCount val="10"/>
                <c:pt idx="0">
                  <c:v>15-19 v.</c:v>
                </c:pt>
                <c:pt idx="1">
                  <c:v>20-24 v.</c:v>
                </c:pt>
                <c:pt idx="2">
                  <c:v>25-29 v.</c:v>
                </c:pt>
                <c:pt idx="3">
                  <c:v>30-34 v.</c:v>
                </c:pt>
                <c:pt idx="4">
                  <c:v>35-39 v.</c:v>
                </c:pt>
                <c:pt idx="5">
                  <c:v>40-44 v.</c:v>
                </c:pt>
                <c:pt idx="6">
                  <c:v>45-49 v.</c:v>
                </c:pt>
                <c:pt idx="7">
                  <c:v>50-54 v.</c:v>
                </c:pt>
                <c:pt idx="8">
                  <c:v>55-59 v.</c:v>
                </c:pt>
                <c:pt idx="9">
                  <c:v>60-64 v.</c:v>
                </c:pt>
              </c:strCache>
            </c:strRef>
          </c:cat>
          <c:val>
            <c:numRef>
              <c:f>tuki_vv001150302072127114252755!$C$8:$C$17</c:f>
              <c:numCache>
                <c:formatCode>General</c:formatCode>
                <c:ptCount val="10"/>
                <c:pt idx="0">
                  <c:v>8</c:v>
                </c:pt>
                <c:pt idx="1">
                  <c:v>191</c:v>
                </c:pt>
                <c:pt idx="2">
                  <c:v>412</c:v>
                </c:pt>
                <c:pt idx="3">
                  <c:v>538</c:v>
                </c:pt>
                <c:pt idx="4">
                  <c:v>498</c:v>
                </c:pt>
                <c:pt idx="5">
                  <c:v>389</c:v>
                </c:pt>
                <c:pt idx="6">
                  <c:v>442</c:v>
                </c:pt>
                <c:pt idx="7">
                  <c:v>311</c:v>
                </c:pt>
                <c:pt idx="8">
                  <c:v>173</c:v>
                </c:pt>
                <c:pt idx="9">
                  <c:v>13</c:v>
                </c:pt>
              </c:numCache>
            </c:numRef>
          </c:val>
        </c:ser>
        <c:ser>
          <c:idx val="2"/>
          <c:order val="2"/>
          <c:tx>
            <c:strRef>
              <c:f>tuki_vv001150302072127114252755!$D$7</c:f>
              <c:strCache>
                <c:ptCount val="1"/>
                <c:pt idx="0">
                  <c:v>65 STARTTIRAHA TMT:LLA</c:v>
                </c:pt>
              </c:strCache>
            </c:strRef>
          </c:tx>
          <c:cat>
            <c:strRef>
              <c:f>tuki_vv001150302072127114252755!$A$8:$A$17</c:f>
              <c:strCache>
                <c:ptCount val="10"/>
                <c:pt idx="0">
                  <c:v>15-19 v.</c:v>
                </c:pt>
                <c:pt idx="1">
                  <c:v>20-24 v.</c:v>
                </c:pt>
                <c:pt idx="2">
                  <c:v>25-29 v.</c:v>
                </c:pt>
                <c:pt idx="3">
                  <c:v>30-34 v.</c:v>
                </c:pt>
                <c:pt idx="4">
                  <c:v>35-39 v.</c:v>
                </c:pt>
                <c:pt idx="5">
                  <c:v>40-44 v.</c:v>
                </c:pt>
                <c:pt idx="6">
                  <c:v>45-49 v.</c:v>
                </c:pt>
                <c:pt idx="7">
                  <c:v>50-54 v.</c:v>
                </c:pt>
                <c:pt idx="8">
                  <c:v>55-59 v.</c:v>
                </c:pt>
                <c:pt idx="9">
                  <c:v>60-64 v.</c:v>
                </c:pt>
              </c:strCache>
            </c:strRef>
          </c:cat>
          <c:val>
            <c:numRef>
              <c:f>tuki_vv001150302072127114252755!$D$8:$D$17</c:f>
              <c:numCache>
                <c:formatCode>General</c:formatCode>
                <c:ptCount val="10"/>
                <c:pt idx="0">
                  <c:v>27</c:v>
                </c:pt>
                <c:pt idx="1">
                  <c:v>178</c:v>
                </c:pt>
                <c:pt idx="2">
                  <c:v>215</c:v>
                </c:pt>
                <c:pt idx="3">
                  <c:v>225</c:v>
                </c:pt>
                <c:pt idx="4">
                  <c:v>221</c:v>
                </c:pt>
                <c:pt idx="5">
                  <c:v>153</c:v>
                </c:pt>
                <c:pt idx="6">
                  <c:v>145</c:v>
                </c:pt>
                <c:pt idx="7">
                  <c:v>127</c:v>
                </c:pt>
                <c:pt idx="8">
                  <c:v>82</c:v>
                </c:pt>
                <c:pt idx="9">
                  <c:v>9</c:v>
                </c:pt>
              </c:numCache>
            </c:numRef>
          </c:val>
        </c:ser>
        <c:shape val="box"/>
        <c:axId val="122973568"/>
        <c:axId val="122975360"/>
        <c:axId val="0"/>
      </c:bar3DChart>
      <c:catAx>
        <c:axId val="122973568"/>
        <c:scaling>
          <c:orientation val="minMax"/>
        </c:scaling>
        <c:axPos val="b"/>
        <c:tickLblPos val="nextTo"/>
        <c:crossAx val="122975360"/>
        <c:crosses val="autoZero"/>
        <c:auto val="1"/>
        <c:lblAlgn val="ctr"/>
        <c:lblOffset val="100"/>
      </c:catAx>
      <c:valAx>
        <c:axId val="122975360"/>
        <c:scaling>
          <c:orientation val="minMax"/>
        </c:scaling>
        <c:axPos val="l"/>
        <c:majorGridlines/>
        <c:numFmt formatCode="General" sourceLinked="1"/>
        <c:tickLblPos val="nextTo"/>
        <c:crossAx val="1229735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600"/>
      </a:pPr>
      <a:endParaRPr lang="fi-FI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tuki_vv001150302072127114252757!$A$8</c:f>
              <c:strCache>
                <c:ptCount val="1"/>
                <c:pt idx="0">
                  <c:v>61 STARTTIRAHA EI TYÖTTÖMÄLLE</c:v>
                </c:pt>
              </c:strCache>
            </c:strRef>
          </c:tx>
          <c:dLbls>
            <c:showVal val="1"/>
          </c:dLbls>
          <c:cat>
            <c:strRef>
              <c:f>tuki_vv001150302072127114252757!$C$7:$E$7</c:f>
              <c:strCache>
                <c:ptCount val="3"/>
                <c:pt idx="0">
                  <c:v>Suomalaiset</c:v>
                </c:pt>
                <c:pt idx="1">
                  <c:v>Eu-kansalaiset</c:v>
                </c:pt>
                <c:pt idx="2">
                  <c:v>Muut ulkomaalaiset</c:v>
                </c:pt>
              </c:strCache>
            </c:strRef>
          </c:cat>
          <c:val>
            <c:numRef>
              <c:f>tuki_vv001150302072127114252757!$C$8:$E$8</c:f>
              <c:numCache>
                <c:formatCode>General</c:formatCode>
                <c:ptCount val="3"/>
                <c:pt idx="0">
                  <c:v>3603</c:v>
                </c:pt>
                <c:pt idx="1">
                  <c:v>102</c:v>
                </c:pt>
                <c:pt idx="2">
                  <c:v>126</c:v>
                </c:pt>
              </c:numCache>
            </c:numRef>
          </c:val>
        </c:ser>
        <c:ser>
          <c:idx val="1"/>
          <c:order val="1"/>
          <c:tx>
            <c:strRef>
              <c:f>tuki_vv001150302072127114252757!$A$9</c:f>
              <c:strCache>
                <c:ptCount val="1"/>
                <c:pt idx="0">
                  <c:v>62 STARTTIRAHA TYÖLL.MÄÄRÄRAHALLA</c:v>
                </c:pt>
              </c:strCache>
            </c:strRef>
          </c:tx>
          <c:dLbls>
            <c:showVal val="1"/>
          </c:dLbls>
          <c:cat>
            <c:strRef>
              <c:f>tuki_vv001150302072127114252757!$C$7:$E$7</c:f>
              <c:strCache>
                <c:ptCount val="3"/>
                <c:pt idx="0">
                  <c:v>Suomalaiset</c:v>
                </c:pt>
                <c:pt idx="1">
                  <c:v>Eu-kansalaiset</c:v>
                </c:pt>
                <c:pt idx="2">
                  <c:v>Muut ulkomaalaiset</c:v>
                </c:pt>
              </c:strCache>
            </c:strRef>
          </c:cat>
          <c:val>
            <c:numRef>
              <c:f>tuki_vv001150302072127114252757!$C$9:$E$9</c:f>
              <c:numCache>
                <c:formatCode>General</c:formatCode>
                <c:ptCount val="3"/>
                <c:pt idx="0">
                  <c:v>2795</c:v>
                </c:pt>
                <c:pt idx="1">
                  <c:v>96</c:v>
                </c:pt>
                <c:pt idx="2">
                  <c:v>84</c:v>
                </c:pt>
              </c:numCache>
            </c:numRef>
          </c:val>
        </c:ser>
        <c:ser>
          <c:idx val="2"/>
          <c:order val="2"/>
          <c:tx>
            <c:strRef>
              <c:f>tuki_vv001150302072127114252757!$A$10</c:f>
              <c:strCache>
                <c:ptCount val="1"/>
                <c:pt idx="0">
                  <c:v>65 STARTTIRAHA TMT:LLA</c:v>
                </c:pt>
              </c:strCache>
            </c:strRef>
          </c:tx>
          <c:dLbls>
            <c:showVal val="1"/>
          </c:dLbls>
          <c:cat>
            <c:strRef>
              <c:f>tuki_vv001150302072127114252757!$C$7:$E$7</c:f>
              <c:strCache>
                <c:ptCount val="3"/>
                <c:pt idx="0">
                  <c:v>Suomalaiset</c:v>
                </c:pt>
                <c:pt idx="1">
                  <c:v>Eu-kansalaiset</c:v>
                </c:pt>
                <c:pt idx="2">
                  <c:v>Muut ulkomaalaiset</c:v>
                </c:pt>
              </c:strCache>
            </c:strRef>
          </c:cat>
          <c:val>
            <c:numRef>
              <c:f>tuki_vv001150302072127114252757!$C$10:$E$10</c:f>
              <c:numCache>
                <c:formatCode>General</c:formatCode>
                <c:ptCount val="3"/>
                <c:pt idx="0">
                  <c:v>1104</c:v>
                </c:pt>
                <c:pt idx="1">
                  <c:v>87</c:v>
                </c:pt>
                <c:pt idx="2">
                  <c:v>191</c:v>
                </c:pt>
              </c:numCache>
            </c:numRef>
          </c:val>
        </c:ser>
        <c:shape val="box"/>
        <c:axId val="123010432"/>
        <c:axId val="126964864"/>
        <c:axId val="0"/>
      </c:bar3DChart>
      <c:catAx>
        <c:axId val="123010432"/>
        <c:scaling>
          <c:orientation val="minMax"/>
        </c:scaling>
        <c:axPos val="b"/>
        <c:tickLblPos val="nextTo"/>
        <c:crossAx val="126964864"/>
        <c:crosses val="autoZero"/>
        <c:auto val="1"/>
        <c:lblAlgn val="ctr"/>
        <c:lblOffset val="100"/>
      </c:catAx>
      <c:valAx>
        <c:axId val="126964864"/>
        <c:scaling>
          <c:orientation val="minMax"/>
        </c:scaling>
        <c:axPos val="l"/>
        <c:majorGridlines/>
        <c:numFmt formatCode="General" sourceLinked="1"/>
        <c:tickLblPos val="nextTo"/>
        <c:crossAx val="1230104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600"/>
      </a:pPr>
      <a:endParaRPr lang="fi-FI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tuki_vv001150301171610114252301!$B$6</c:f>
              <c:strCache>
                <c:ptCount val="1"/>
                <c:pt idx="0">
                  <c:v>61 STARTTIRAHA EI TYÖTTÖMÄLLE</c:v>
                </c:pt>
              </c:strCache>
            </c:strRef>
          </c:tx>
          <c:dLbls>
            <c:dLbl>
              <c:idx val="0"/>
              <c:layout>
                <c:manualLayout>
                  <c:x val="-1.4946135070694039E-3"/>
                  <c:y val="-3.2333472202934838E-2"/>
                </c:manualLayout>
              </c:layout>
              <c:showVal val="1"/>
            </c:dLbl>
            <c:dLbl>
              <c:idx val="1"/>
              <c:layout>
                <c:manualLayout>
                  <c:x val="5.9784540282776183E-3"/>
                  <c:y val="-1.7636439383418981E-2"/>
                </c:manualLayout>
              </c:layout>
              <c:showVal val="1"/>
            </c:dLbl>
            <c:dLbl>
              <c:idx val="3"/>
              <c:layout>
                <c:manualLayout>
                  <c:x val="-1.4946135070694039E-3"/>
                  <c:y val="-1.7636439383418981E-2"/>
                </c:manualLayout>
              </c:layout>
              <c:showVal val="1"/>
            </c:dLbl>
            <c:showVal val="1"/>
          </c:dLbls>
          <c:cat>
            <c:strRef>
              <c:f>tuki_vv001150301171610114252301!$A$7:$A$11</c:f>
              <c:strCache>
                <c:ptCount val="5"/>
                <c:pt idx="0">
                  <c:v>Vuosi 2010</c:v>
                </c:pt>
                <c:pt idx="1">
                  <c:v>Vuosi 2011</c:v>
                </c:pt>
                <c:pt idx="2">
                  <c:v>Vuosi 2012</c:v>
                </c:pt>
                <c:pt idx="3">
                  <c:v>Vuosi 2013</c:v>
                </c:pt>
                <c:pt idx="4">
                  <c:v>Vuosi 2014</c:v>
                </c:pt>
              </c:strCache>
            </c:strRef>
          </c:cat>
          <c:val>
            <c:numRef>
              <c:f>tuki_vv001150301171610114252301!$B$7:$B$11</c:f>
              <c:numCache>
                <c:formatCode>0.0</c:formatCode>
                <c:ptCount val="5"/>
                <c:pt idx="0" formatCode="General">
                  <c:v>8.5</c:v>
                </c:pt>
                <c:pt idx="1">
                  <c:v>8.75</c:v>
                </c:pt>
                <c:pt idx="2" formatCode="General">
                  <c:v>8.5</c:v>
                </c:pt>
                <c:pt idx="3">
                  <c:v>7.75</c:v>
                </c:pt>
                <c:pt idx="4">
                  <c:v>7.75</c:v>
                </c:pt>
              </c:numCache>
            </c:numRef>
          </c:val>
        </c:ser>
        <c:ser>
          <c:idx val="1"/>
          <c:order val="1"/>
          <c:tx>
            <c:strRef>
              <c:f>tuki_vv001150301171610114252301!$C$6</c:f>
              <c:strCache>
                <c:ptCount val="1"/>
                <c:pt idx="0">
                  <c:v>62 STARTTIRAHA TYÖLL.MÄÄRÄRAHALLA</c:v>
                </c:pt>
              </c:strCache>
            </c:strRef>
          </c:tx>
          <c:dLbls>
            <c:dLbl>
              <c:idx val="1"/>
              <c:layout>
                <c:manualLayout>
                  <c:x val="4.4838405212082122E-3"/>
                  <c:y val="0"/>
                </c:manualLayout>
              </c:layout>
              <c:showVal val="1"/>
            </c:dLbl>
            <c:showVal val="1"/>
          </c:dLbls>
          <c:cat>
            <c:strRef>
              <c:f>tuki_vv001150301171610114252301!$A$7:$A$11</c:f>
              <c:strCache>
                <c:ptCount val="5"/>
                <c:pt idx="0">
                  <c:v>Vuosi 2010</c:v>
                </c:pt>
                <c:pt idx="1">
                  <c:v>Vuosi 2011</c:v>
                </c:pt>
                <c:pt idx="2">
                  <c:v>Vuosi 2012</c:v>
                </c:pt>
                <c:pt idx="3">
                  <c:v>Vuosi 2013</c:v>
                </c:pt>
                <c:pt idx="4">
                  <c:v>Vuosi 2014</c:v>
                </c:pt>
              </c:strCache>
            </c:strRef>
          </c:cat>
          <c:val>
            <c:numRef>
              <c:f>tuki_vv001150301171610114252301!$C$7:$C$11</c:f>
              <c:numCache>
                <c:formatCode>0.0</c:formatCode>
                <c:ptCount val="5"/>
                <c:pt idx="0" formatCode="General">
                  <c:v>8.5</c:v>
                </c:pt>
                <c:pt idx="1">
                  <c:v>8.75</c:v>
                </c:pt>
                <c:pt idx="2" formatCode="General">
                  <c:v>9</c:v>
                </c:pt>
                <c:pt idx="3">
                  <c:v>7.75</c:v>
                </c:pt>
                <c:pt idx="4" formatCode="General">
                  <c:v>8</c:v>
                </c:pt>
              </c:numCache>
            </c:numRef>
          </c:val>
        </c:ser>
        <c:ser>
          <c:idx val="2"/>
          <c:order val="2"/>
          <c:tx>
            <c:strRef>
              <c:f>tuki_vv001150301171610114252301!$D$6</c:f>
              <c:strCache>
                <c:ptCount val="1"/>
                <c:pt idx="0">
                  <c:v>65 STARTTIRAHA TMT:LLA</c:v>
                </c:pt>
              </c:strCache>
            </c:strRef>
          </c:tx>
          <c:dLbls>
            <c:dLbl>
              <c:idx val="0"/>
              <c:layout>
                <c:manualLayout>
                  <c:x val="2.9892270141388083E-3"/>
                  <c:y val="-1.7636439383418981E-2"/>
                </c:manualLayout>
              </c:layout>
              <c:showVal val="1"/>
            </c:dLbl>
            <c:dLbl>
              <c:idx val="1"/>
              <c:layout>
                <c:manualLayout>
                  <c:x val="2.9892270141388083E-3"/>
                  <c:y val="0"/>
                </c:manualLayout>
              </c:layout>
              <c:showVal val="1"/>
            </c:dLbl>
            <c:showVal val="1"/>
          </c:dLbls>
          <c:cat>
            <c:strRef>
              <c:f>tuki_vv001150301171610114252301!$A$7:$A$11</c:f>
              <c:strCache>
                <c:ptCount val="5"/>
                <c:pt idx="0">
                  <c:v>Vuosi 2010</c:v>
                </c:pt>
                <c:pt idx="1">
                  <c:v>Vuosi 2011</c:v>
                </c:pt>
                <c:pt idx="2">
                  <c:v>Vuosi 2012</c:v>
                </c:pt>
                <c:pt idx="3">
                  <c:v>Vuosi 2013</c:v>
                </c:pt>
                <c:pt idx="4">
                  <c:v>Vuosi 2014</c:v>
                </c:pt>
              </c:strCache>
            </c:strRef>
          </c:cat>
          <c:val>
            <c:numRef>
              <c:f>tuki_vv001150301171610114252301!$D$7:$D$11</c:f>
              <c:numCache>
                <c:formatCode>General</c:formatCode>
                <c:ptCount val="5"/>
                <c:pt idx="0">
                  <c:v>8.5</c:v>
                </c:pt>
                <c:pt idx="1">
                  <c:v>8.5</c:v>
                </c:pt>
                <c:pt idx="2">
                  <c:v>8.5</c:v>
                </c:pt>
                <c:pt idx="3">
                  <c:v>8</c:v>
                </c:pt>
                <c:pt idx="4">
                  <c:v>8</c:v>
                </c:pt>
              </c:numCache>
            </c:numRef>
          </c:val>
        </c:ser>
        <c:shape val="box"/>
        <c:axId val="127107072"/>
        <c:axId val="127108608"/>
        <c:axId val="0"/>
      </c:bar3DChart>
      <c:catAx>
        <c:axId val="127107072"/>
        <c:scaling>
          <c:orientation val="minMax"/>
        </c:scaling>
        <c:axPos val="b"/>
        <c:tickLblPos val="nextTo"/>
        <c:crossAx val="127108608"/>
        <c:crosses val="autoZero"/>
        <c:auto val="1"/>
        <c:lblAlgn val="ctr"/>
        <c:lblOffset val="100"/>
      </c:catAx>
      <c:valAx>
        <c:axId val="127108608"/>
        <c:scaling>
          <c:orientation val="minMax"/>
        </c:scaling>
        <c:axPos val="l"/>
        <c:majorGridlines/>
        <c:numFmt formatCode="General" sourceLinked="1"/>
        <c:tickLblPos val="nextTo"/>
        <c:crossAx val="1271070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600"/>
      </a:pPr>
      <a:endParaRPr lang="fi-FI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tuki_vv002150302072127114252739!$A$8</c:f>
              <c:strCache>
                <c:ptCount val="1"/>
                <c:pt idx="0">
                  <c:v>61 STARTTIRAHA EI TYÖTTÖMÄLLE</c:v>
                </c:pt>
              </c:strCache>
            </c:strRef>
          </c:tx>
          <c:dLbls>
            <c:dLbl>
              <c:idx val="5"/>
              <c:layout>
                <c:manualLayout>
                  <c:x val="2.8912998737845156E-3"/>
                  <c:y val="-3.2882410428973254E-2"/>
                </c:manualLayout>
              </c:layout>
              <c:showVal val="1"/>
            </c:dLbl>
            <c:showVal val="1"/>
          </c:dLbls>
          <c:cat>
            <c:strRef>
              <c:f>tuki_vv002150302072127114252739!$B$7:$G$7</c:f>
              <c:strCache>
                <c:ptCount val="6"/>
                <c:pt idx="0">
                  <c:v>  Palvelulinjat yhteensä</c:v>
                </c:pt>
                <c:pt idx="1">
                  <c:v>00 Ei asiantuntijapalvelun tarvetta</c:v>
                </c:pt>
                <c:pt idx="2">
                  <c:v>01 Työnvälitys- ja yrityspalvelut</c:v>
                </c:pt>
                <c:pt idx="3">
                  <c:v>02 Osaamisen kehittämispalvelut</c:v>
                </c:pt>
                <c:pt idx="4">
                  <c:v>03 Tuetun työllistämisen palvelut</c:v>
                </c:pt>
                <c:pt idx="5">
                  <c:v>04 Etuusasiakkaat</c:v>
                </c:pt>
              </c:strCache>
            </c:strRef>
          </c:cat>
          <c:val>
            <c:numRef>
              <c:f>tuki_vv002150302072127114252739!$B$8:$G$8</c:f>
              <c:numCache>
                <c:formatCode>General</c:formatCode>
                <c:ptCount val="6"/>
                <c:pt idx="0">
                  <c:v>3831</c:v>
                </c:pt>
                <c:pt idx="1">
                  <c:v>26</c:v>
                </c:pt>
                <c:pt idx="2">
                  <c:v>1265</c:v>
                </c:pt>
                <c:pt idx="3">
                  <c:v>233</c:v>
                </c:pt>
                <c:pt idx="4">
                  <c:v>25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tuki_vv002150302072127114252739!$A$9</c:f>
              <c:strCache>
                <c:ptCount val="1"/>
                <c:pt idx="0">
                  <c:v>62 STARTTIRAHA TYÖLL.MÄÄRÄRAHALLA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9893100389975599E-2"/>
                </c:manualLayout>
              </c:layout>
              <c:showVal val="1"/>
            </c:dLbl>
            <c:dLbl>
              <c:idx val="3"/>
              <c:layout>
                <c:manualLayout>
                  <c:x val="-2.8912998737844631E-3"/>
                  <c:y val="-2.6903790350977952E-2"/>
                </c:manualLayout>
              </c:layout>
              <c:showVal val="1"/>
            </c:dLbl>
            <c:dLbl>
              <c:idx val="4"/>
              <c:layout>
                <c:manualLayout>
                  <c:x val="1.4456499368922604E-3"/>
                  <c:y val="-2.9893100389975526E-2"/>
                </c:manualLayout>
              </c:layout>
              <c:showVal val="1"/>
            </c:dLbl>
            <c:showVal val="1"/>
          </c:dLbls>
          <c:cat>
            <c:strRef>
              <c:f>tuki_vv002150302072127114252739!$B$7:$G$7</c:f>
              <c:strCache>
                <c:ptCount val="6"/>
                <c:pt idx="0">
                  <c:v>  Palvelulinjat yhteensä</c:v>
                </c:pt>
                <c:pt idx="1">
                  <c:v>00 Ei asiantuntijapalvelun tarvetta</c:v>
                </c:pt>
                <c:pt idx="2">
                  <c:v>01 Työnvälitys- ja yrityspalvelut</c:v>
                </c:pt>
                <c:pt idx="3">
                  <c:v>02 Osaamisen kehittämispalvelut</c:v>
                </c:pt>
                <c:pt idx="4">
                  <c:v>03 Tuetun työllistämisen palvelut</c:v>
                </c:pt>
                <c:pt idx="5">
                  <c:v>04 Etuusasiakkaat</c:v>
                </c:pt>
              </c:strCache>
            </c:strRef>
          </c:cat>
          <c:val>
            <c:numRef>
              <c:f>tuki_vv002150302072127114252739!$B$9:$G$9</c:f>
              <c:numCache>
                <c:formatCode>General</c:formatCode>
                <c:ptCount val="6"/>
                <c:pt idx="0">
                  <c:v>2975</c:v>
                </c:pt>
                <c:pt idx="1">
                  <c:v>48</c:v>
                </c:pt>
                <c:pt idx="2">
                  <c:v>1993</c:v>
                </c:pt>
                <c:pt idx="3">
                  <c:v>387</c:v>
                </c:pt>
                <c:pt idx="4">
                  <c:v>41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tuki_vv002150302072127114252739!$A$10</c:f>
              <c:strCache>
                <c:ptCount val="1"/>
                <c:pt idx="0">
                  <c:v>65 STARTTIRAHA TMT:LLA</c:v>
                </c:pt>
              </c:strCache>
            </c:strRef>
          </c:tx>
          <c:dLbls>
            <c:dLbl>
              <c:idx val="3"/>
              <c:layout>
                <c:manualLayout>
                  <c:x val="1.7347799242707192E-2"/>
                  <c:y val="-1.4946550194987791E-2"/>
                </c:manualLayout>
              </c:layout>
              <c:showVal val="1"/>
            </c:dLbl>
            <c:dLbl>
              <c:idx val="4"/>
              <c:layout>
                <c:manualLayout>
                  <c:x val="7.2282496844613148E-3"/>
                  <c:y val="2.9893100389975611E-3"/>
                </c:manualLayout>
              </c:layout>
              <c:showVal val="1"/>
            </c:dLbl>
            <c:showVal val="1"/>
          </c:dLbls>
          <c:cat>
            <c:strRef>
              <c:f>tuki_vv002150302072127114252739!$B$7:$G$7</c:f>
              <c:strCache>
                <c:ptCount val="6"/>
                <c:pt idx="0">
                  <c:v>  Palvelulinjat yhteensä</c:v>
                </c:pt>
                <c:pt idx="1">
                  <c:v>00 Ei asiantuntijapalvelun tarvetta</c:v>
                </c:pt>
                <c:pt idx="2">
                  <c:v>01 Työnvälitys- ja yrityspalvelut</c:v>
                </c:pt>
                <c:pt idx="3">
                  <c:v>02 Osaamisen kehittämispalvelut</c:v>
                </c:pt>
                <c:pt idx="4">
                  <c:v>03 Tuetun työllistämisen palvelut</c:v>
                </c:pt>
                <c:pt idx="5">
                  <c:v>04 Etuusasiakkaat</c:v>
                </c:pt>
              </c:strCache>
            </c:strRef>
          </c:cat>
          <c:val>
            <c:numRef>
              <c:f>tuki_vv002150302072127114252739!$B$10:$G$10</c:f>
              <c:numCache>
                <c:formatCode>General</c:formatCode>
                <c:ptCount val="6"/>
                <c:pt idx="0">
                  <c:v>1382</c:v>
                </c:pt>
                <c:pt idx="1">
                  <c:v>6</c:v>
                </c:pt>
                <c:pt idx="2">
                  <c:v>831</c:v>
                </c:pt>
                <c:pt idx="3">
                  <c:v>382</c:v>
                </c:pt>
                <c:pt idx="4">
                  <c:v>74</c:v>
                </c:pt>
                <c:pt idx="5">
                  <c:v>0</c:v>
                </c:pt>
              </c:numCache>
            </c:numRef>
          </c:val>
        </c:ser>
        <c:shape val="box"/>
        <c:axId val="127181184"/>
        <c:axId val="127182720"/>
        <c:axId val="0"/>
      </c:bar3DChart>
      <c:catAx>
        <c:axId val="127181184"/>
        <c:scaling>
          <c:orientation val="minMax"/>
        </c:scaling>
        <c:axPos val="b"/>
        <c:tickLblPos val="nextTo"/>
        <c:crossAx val="127182720"/>
        <c:crosses val="autoZero"/>
        <c:auto val="1"/>
        <c:lblAlgn val="ctr"/>
        <c:lblOffset val="100"/>
      </c:catAx>
      <c:valAx>
        <c:axId val="127182720"/>
        <c:scaling>
          <c:orientation val="minMax"/>
        </c:scaling>
        <c:axPos val="l"/>
        <c:majorGridlines/>
        <c:numFmt formatCode="General" sourceLinked="1"/>
        <c:tickLblPos val="nextTo"/>
        <c:crossAx val="1271811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400"/>
      </a:pPr>
      <a:endParaRPr lang="fi-FI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tuki_vv003201532411868!$B$5</c:f>
              <c:strCache>
                <c:ptCount val="1"/>
                <c:pt idx="0">
                  <c:v>Vuosi 2010</c:v>
                </c:pt>
              </c:strCache>
            </c:strRef>
          </c:tx>
          <c:cat>
            <c:strRef>
              <c:f>tuki_vv003201532411868!$A$6:$A$15</c:f>
              <c:strCache>
                <c:ptCount val="10"/>
                <c:pt idx="0">
                  <c:v>1 Johtajat</c:v>
                </c:pt>
                <c:pt idx="1">
                  <c:v>2 Erityisasiantuntijat</c:v>
                </c:pt>
                <c:pt idx="2">
                  <c:v>3 Asiantuntijat</c:v>
                </c:pt>
                <c:pt idx="3">
                  <c:v>4 Toimisto- ja asiakaspalvelutyöntekijät</c:v>
                </c:pt>
                <c:pt idx="4">
                  <c:v>5 Palvelu- ja myyntityöntekijät</c:v>
                </c:pt>
                <c:pt idx="5">
                  <c:v>6 Maanviljelijät, metsätyöntekijät ym.</c:v>
                </c:pt>
                <c:pt idx="6">
                  <c:v>7 Rakennus-, korjaus- ja valmistustyöntekijät</c:v>
                </c:pt>
                <c:pt idx="7">
                  <c:v>8 Prosessi- ja kuljetustyöntekijät</c:v>
                </c:pt>
                <c:pt idx="8">
                  <c:v>9 Muut työntekijät</c:v>
                </c:pt>
                <c:pt idx="9">
                  <c:v>X Ammatteihin luokittelemattomat ryhmät</c:v>
                </c:pt>
              </c:strCache>
            </c:strRef>
          </c:cat>
          <c:val>
            <c:numRef>
              <c:f>tuki_vv003201532411868!$B$6:$B$15</c:f>
              <c:numCache>
                <c:formatCode>General</c:formatCode>
                <c:ptCount val="10"/>
                <c:pt idx="0">
                  <c:v>122</c:v>
                </c:pt>
                <c:pt idx="1">
                  <c:v>1478</c:v>
                </c:pt>
                <c:pt idx="2">
                  <c:v>1164</c:v>
                </c:pt>
                <c:pt idx="3">
                  <c:v>76</c:v>
                </c:pt>
                <c:pt idx="4">
                  <c:v>2250</c:v>
                </c:pt>
                <c:pt idx="5">
                  <c:v>148</c:v>
                </c:pt>
                <c:pt idx="6">
                  <c:v>1537</c:v>
                </c:pt>
                <c:pt idx="7">
                  <c:v>403</c:v>
                </c:pt>
                <c:pt idx="8">
                  <c:v>355</c:v>
                </c:pt>
                <c:pt idx="9">
                  <c:v>911</c:v>
                </c:pt>
              </c:numCache>
            </c:numRef>
          </c:val>
        </c:ser>
        <c:ser>
          <c:idx val="1"/>
          <c:order val="1"/>
          <c:tx>
            <c:strRef>
              <c:f>tuki_vv003201532411868!$C$5</c:f>
              <c:strCache>
                <c:ptCount val="1"/>
                <c:pt idx="0">
                  <c:v>Vuosi 2011</c:v>
                </c:pt>
              </c:strCache>
            </c:strRef>
          </c:tx>
          <c:cat>
            <c:strRef>
              <c:f>tuki_vv003201532411868!$A$6:$A$15</c:f>
              <c:strCache>
                <c:ptCount val="10"/>
                <c:pt idx="0">
                  <c:v>1 Johtajat</c:v>
                </c:pt>
                <c:pt idx="1">
                  <c:v>2 Erityisasiantuntijat</c:v>
                </c:pt>
                <c:pt idx="2">
                  <c:v>3 Asiantuntijat</c:v>
                </c:pt>
                <c:pt idx="3">
                  <c:v>4 Toimisto- ja asiakaspalvelutyöntekijät</c:v>
                </c:pt>
                <c:pt idx="4">
                  <c:v>5 Palvelu- ja myyntityöntekijät</c:v>
                </c:pt>
                <c:pt idx="5">
                  <c:v>6 Maanviljelijät, metsätyöntekijät ym.</c:v>
                </c:pt>
                <c:pt idx="6">
                  <c:v>7 Rakennus-, korjaus- ja valmistustyöntekijät</c:v>
                </c:pt>
                <c:pt idx="7">
                  <c:v>8 Prosessi- ja kuljetustyöntekijät</c:v>
                </c:pt>
                <c:pt idx="8">
                  <c:v>9 Muut työntekijät</c:v>
                </c:pt>
                <c:pt idx="9">
                  <c:v>X Ammatteihin luokittelemattomat ryhmät</c:v>
                </c:pt>
              </c:strCache>
            </c:strRef>
          </c:cat>
          <c:val>
            <c:numRef>
              <c:f>tuki_vv003201532411868!$C$6:$C$15</c:f>
              <c:numCache>
                <c:formatCode>General</c:formatCode>
                <c:ptCount val="10"/>
                <c:pt idx="0">
                  <c:v>102</c:v>
                </c:pt>
                <c:pt idx="1">
                  <c:v>1471</c:v>
                </c:pt>
                <c:pt idx="2">
                  <c:v>1114</c:v>
                </c:pt>
                <c:pt idx="3">
                  <c:v>80</c:v>
                </c:pt>
                <c:pt idx="4">
                  <c:v>2109</c:v>
                </c:pt>
                <c:pt idx="5">
                  <c:v>173</c:v>
                </c:pt>
                <c:pt idx="6">
                  <c:v>1517</c:v>
                </c:pt>
                <c:pt idx="7">
                  <c:v>461</c:v>
                </c:pt>
                <c:pt idx="8">
                  <c:v>325</c:v>
                </c:pt>
                <c:pt idx="9">
                  <c:v>684</c:v>
                </c:pt>
              </c:numCache>
            </c:numRef>
          </c:val>
        </c:ser>
        <c:ser>
          <c:idx val="2"/>
          <c:order val="2"/>
          <c:tx>
            <c:strRef>
              <c:f>tuki_vv003201532411868!$D$5</c:f>
              <c:strCache>
                <c:ptCount val="1"/>
                <c:pt idx="0">
                  <c:v>Vuosi 2012</c:v>
                </c:pt>
              </c:strCache>
            </c:strRef>
          </c:tx>
          <c:cat>
            <c:strRef>
              <c:f>tuki_vv003201532411868!$A$6:$A$15</c:f>
              <c:strCache>
                <c:ptCount val="10"/>
                <c:pt idx="0">
                  <c:v>1 Johtajat</c:v>
                </c:pt>
                <c:pt idx="1">
                  <c:v>2 Erityisasiantuntijat</c:v>
                </c:pt>
                <c:pt idx="2">
                  <c:v>3 Asiantuntijat</c:v>
                </c:pt>
                <c:pt idx="3">
                  <c:v>4 Toimisto- ja asiakaspalvelutyöntekijät</c:v>
                </c:pt>
                <c:pt idx="4">
                  <c:v>5 Palvelu- ja myyntityöntekijät</c:v>
                </c:pt>
                <c:pt idx="5">
                  <c:v>6 Maanviljelijät, metsätyöntekijät ym.</c:v>
                </c:pt>
                <c:pt idx="6">
                  <c:v>7 Rakennus-, korjaus- ja valmistustyöntekijät</c:v>
                </c:pt>
                <c:pt idx="7">
                  <c:v>8 Prosessi- ja kuljetustyöntekijät</c:v>
                </c:pt>
                <c:pt idx="8">
                  <c:v>9 Muut työntekijät</c:v>
                </c:pt>
                <c:pt idx="9">
                  <c:v>X Ammatteihin luokittelemattomat ryhmät</c:v>
                </c:pt>
              </c:strCache>
            </c:strRef>
          </c:cat>
          <c:val>
            <c:numRef>
              <c:f>tuki_vv003201532411868!$D$6:$D$15</c:f>
              <c:numCache>
                <c:formatCode>General</c:formatCode>
                <c:ptCount val="10"/>
                <c:pt idx="0">
                  <c:v>102</c:v>
                </c:pt>
                <c:pt idx="1">
                  <c:v>1177</c:v>
                </c:pt>
                <c:pt idx="2">
                  <c:v>925</c:v>
                </c:pt>
                <c:pt idx="3">
                  <c:v>46</c:v>
                </c:pt>
                <c:pt idx="4">
                  <c:v>1616</c:v>
                </c:pt>
                <c:pt idx="5">
                  <c:v>148</c:v>
                </c:pt>
                <c:pt idx="6">
                  <c:v>1212</c:v>
                </c:pt>
                <c:pt idx="7">
                  <c:v>303</c:v>
                </c:pt>
                <c:pt idx="8">
                  <c:v>281</c:v>
                </c:pt>
                <c:pt idx="9">
                  <c:v>457</c:v>
                </c:pt>
              </c:numCache>
            </c:numRef>
          </c:val>
        </c:ser>
        <c:ser>
          <c:idx val="3"/>
          <c:order val="3"/>
          <c:tx>
            <c:strRef>
              <c:f>tuki_vv003201532411868!$E$5</c:f>
              <c:strCache>
                <c:ptCount val="1"/>
                <c:pt idx="0">
                  <c:v>Vuosi 2013</c:v>
                </c:pt>
              </c:strCache>
            </c:strRef>
          </c:tx>
          <c:cat>
            <c:strRef>
              <c:f>tuki_vv003201532411868!$A$6:$A$15</c:f>
              <c:strCache>
                <c:ptCount val="10"/>
                <c:pt idx="0">
                  <c:v>1 Johtajat</c:v>
                </c:pt>
                <c:pt idx="1">
                  <c:v>2 Erityisasiantuntijat</c:v>
                </c:pt>
                <c:pt idx="2">
                  <c:v>3 Asiantuntijat</c:v>
                </c:pt>
                <c:pt idx="3">
                  <c:v>4 Toimisto- ja asiakaspalvelutyöntekijät</c:v>
                </c:pt>
                <c:pt idx="4">
                  <c:v>5 Palvelu- ja myyntityöntekijät</c:v>
                </c:pt>
                <c:pt idx="5">
                  <c:v>6 Maanviljelijät, metsätyöntekijät ym.</c:v>
                </c:pt>
                <c:pt idx="6">
                  <c:v>7 Rakennus-, korjaus- ja valmistustyöntekijät</c:v>
                </c:pt>
                <c:pt idx="7">
                  <c:v>8 Prosessi- ja kuljetustyöntekijät</c:v>
                </c:pt>
                <c:pt idx="8">
                  <c:v>9 Muut työntekijät</c:v>
                </c:pt>
                <c:pt idx="9">
                  <c:v>X Ammatteihin luokittelemattomat ryhmät</c:v>
                </c:pt>
              </c:strCache>
            </c:strRef>
          </c:cat>
          <c:val>
            <c:numRef>
              <c:f>tuki_vv003201532411868!$E$6:$E$15</c:f>
              <c:numCache>
                <c:formatCode>General</c:formatCode>
                <c:ptCount val="10"/>
                <c:pt idx="0">
                  <c:v>103</c:v>
                </c:pt>
                <c:pt idx="1">
                  <c:v>1606</c:v>
                </c:pt>
                <c:pt idx="2">
                  <c:v>1319</c:v>
                </c:pt>
                <c:pt idx="3">
                  <c:v>73</c:v>
                </c:pt>
                <c:pt idx="4">
                  <c:v>1941</c:v>
                </c:pt>
                <c:pt idx="5">
                  <c:v>141</c:v>
                </c:pt>
                <c:pt idx="6">
                  <c:v>1307</c:v>
                </c:pt>
                <c:pt idx="7">
                  <c:v>295</c:v>
                </c:pt>
                <c:pt idx="8">
                  <c:v>309</c:v>
                </c:pt>
                <c:pt idx="9">
                  <c:v>463</c:v>
                </c:pt>
              </c:numCache>
            </c:numRef>
          </c:val>
        </c:ser>
        <c:ser>
          <c:idx val="4"/>
          <c:order val="4"/>
          <c:tx>
            <c:strRef>
              <c:f>tuki_vv003201532411868!$F$5</c:f>
              <c:strCache>
                <c:ptCount val="1"/>
                <c:pt idx="0">
                  <c:v>Vuosi 2014</c:v>
                </c:pt>
              </c:strCache>
            </c:strRef>
          </c:tx>
          <c:cat>
            <c:strRef>
              <c:f>tuki_vv003201532411868!$A$6:$A$15</c:f>
              <c:strCache>
                <c:ptCount val="10"/>
                <c:pt idx="0">
                  <c:v>1 Johtajat</c:v>
                </c:pt>
                <c:pt idx="1">
                  <c:v>2 Erityisasiantuntijat</c:v>
                </c:pt>
                <c:pt idx="2">
                  <c:v>3 Asiantuntijat</c:v>
                </c:pt>
                <c:pt idx="3">
                  <c:v>4 Toimisto- ja asiakaspalvelutyöntekijät</c:v>
                </c:pt>
                <c:pt idx="4">
                  <c:v>5 Palvelu- ja myyntityöntekijät</c:v>
                </c:pt>
                <c:pt idx="5">
                  <c:v>6 Maanviljelijät, metsätyöntekijät ym.</c:v>
                </c:pt>
                <c:pt idx="6">
                  <c:v>7 Rakennus-, korjaus- ja valmistustyöntekijät</c:v>
                </c:pt>
                <c:pt idx="7">
                  <c:v>8 Prosessi- ja kuljetustyöntekijät</c:v>
                </c:pt>
                <c:pt idx="8">
                  <c:v>9 Muut työntekijät</c:v>
                </c:pt>
                <c:pt idx="9">
                  <c:v>X Ammatteihin luokittelemattomat ryhmät</c:v>
                </c:pt>
              </c:strCache>
            </c:strRef>
          </c:cat>
          <c:val>
            <c:numRef>
              <c:f>tuki_vv003201532411868!$F$6:$F$15</c:f>
              <c:numCache>
                <c:formatCode>General</c:formatCode>
                <c:ptCount val="10"/>
                <c:pt idx="0">
                  <c:v>144</c:v>
                </c:pt>
                <c:pt idx="1">
                  <c:v>1933</c:v>
                </c:pt>
                <c:pt idx="2">
                  <c:v>1439</c:v>
                </c:pt>
                <c:pt idx="3">
                  <c:v>86</c:v>
                </c:pt>
                <c:pt idx="4">
                  <c:v>2239</c:v>
                </c:pt>
                <c:pt idx="5">
                  <c:v>157</c:v>
                </c:pt>
                <c:pt idx="6">
                  <c:v>1270</c:v>
                </c:pt>
                <c:pt idx="7">
                  <c:v>312</c:v>
                </c:pt>
                <c:pt idx="8">
                  <c:v>258</c:v>
                </c:pt>
                <c:pt idx="9">
                  <c:v>350</c:v>
                </c:pt>
              </c:numCache>
            </c:numRef>
          </c:val>
        </c:ser>
        <c:shape val="box"/>
        <c:axId val="127050880"/>
        <c:axId val="127052416"/>
        <c:axId val="0"/>
      </c:bar3DChart>
      <c:catAx>
        <c:axId val="127050880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aseline="0"/>
            </a:pPr>
            <a:endParaRPr lang="fi-FI"/>
          </a:p>
        </c:txPr>
        <c:crossAx val="127052416"/>
        <c:crosses val="autoZero"/>
        <c:auto val="1"/>
        <c:lblAlgn val="ctr"/>
        <c:lblOffset val="100"/>
      </c:catAx>
      <c:valAx>
        <c:axId val="127052416"/>
        <c:scaling>
          <c:orientation val="minMax"/>
        </c:scaling>
        <c:axPos val="l"/>
        <c:majorGridlines/>
        <c:numFmt formatCode="General" sourceLinked="1"/>
        <c:tickLblPos val="nextTo"/>
        <c:crossAx val="12705088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200"/>
      </a:pPr>
      <a:endParaRPr lang="fi-FI"/>
    </a:p>
  </c:tx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t" anchorCtr="0" compatLnSpc="1">
            <a:prstTxWarp prst="textNoShape">
              <a:avLst/>
            </a:prstTxWarp>
          </a:bodyPr>
          <a:lstStyle>
            <a:lvl1pPr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t" anchorCtr="0" compatLnSpc="1">
            <a:prstTxWarp prst="textNoShape">
              <a:avLst/>
            </a:prstTxWarp>
          </a:bodyPr>
          <a:lstStyle>
            <a:lvl1pPr algn="r"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b" anchorCtr="0" compatLnSpc="1">
            <a:prstTxWarp prst="textNoShape">
              <a:avLst/>
            </a:prstTxWarp>
          </a:bodyPr>
          <a:lstStyle>
            <a:lvl1pPr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b" anchorCtr="0" compatLnSpc="1">
            <a:prstTxWarp prst="textNoShape">
              <a:avLst/>
            </a:prstTxWarp>
          </a:bodyPr>
          <a:lstStyle>
            <a:lvl1pPr algn="r"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fld id="{0CE95395-317C-4275-9D89-29D9ADFF575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t" anchorCtr="0" compatLnSpc="1">
            <a:prstTxWarp prst="textNoShape">
              <a:avLst/>
            </a:prstTxWarp>
          </a:bodyPr>
          <a:lstStyle>
            <a:lvl1pPr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t" anchorCtr="0" compatLnSpc="1">
            <a:prstTxWarp prst="textNoShape">
              <a:avLst/>
            </a:prstTxWarp>
          </a:bodyPr>
          <a:lstStyle>
            <a:lvl1pPr algn="r"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14875"/>
            <a:ext cx="543242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b" anchorCtr="0" compatLnSpc="1">
            <a:prstTxWarp prst="textNoShape">
              <a:avLst/>
            </a:prstTxWarp>
          </a:bodyPr>
          <a:lstStyle>
            <a:lvl1pPr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b" anchorCtr="0" compatLnSpc="1">
            <a:prstTxWarp prst="textNoShape">
              <a:avLst/>
            </a:prstTxWarp>
          </a:bodyPr>
          <a:lstStyle>
            <a:lvl1pPr algn="r"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fld id="{4F651DAB-3F5C-4ECC-9C59-DC375116CD6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5865813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ts val="1100"/>
              </a:lnSpc>
              <a:buFontTx/>
              <a:buChar char="•"/>
              <a:defRPr/>
            </a:pPr>
            <a:endParaRPr lang="fi-FI">
              <a:cs typeface="+mn-cs"/>
            </a:endParaRPr>
          </a:p>
        </p:txBody>
      </p:sp>
      <p:pic>
        <p:nvPicPr>
          <p:cNvPr id="5" name="Picture 9" descr="TEMPOWERPOINT kansi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68975"/>
            <a:ext cx="91440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9138"/>
            <a:ext cx="7772400" cy="1727200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02100"/>
            <a:ext cx="6400800" cy="1271588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4071C87-B09D-4062-B4C1-FF5F03D2635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EF168-448B-4FB4-B1A0-8BB35F473CC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15125" y="133350"/>
            <a:ext cx="2105025" cy="552767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395288" y="133350"/>
            <a:ext cx="6167437" cy="552767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84D12-5C03-451A-8977-17EE11A013D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288" y="133350"/>
            <a:ext cx="8424862" cy="9906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aulukon paikkamerkki 2"/>
          <p:cNvSpPr>
            <a:spLocks noGrp="1"/>
          </p:cNvSpPr>
          <p:nvPr>
            <p:ph type="tbl" idx="1"/>
          </p:nvPr>
        </p:nvSpPr>
        <p:spPr>
          <a:xfrm>
            <a:off x="395288" y="1123950"/>
            <a:ext cx="8424862" cy="4537075"/>
          </a:xfr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68B41-428D-4FDB-B630-4C368FDC524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Otsikko, teksti ja 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288" y="133350"/>
            <a:ext cx="8424862" cy="9906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395288" y="1123950"/>
            <a:ext cx="4135437" cy="4537075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quarter" idx="2"/>
          </p:nvPr>
        </p:nvSpPr>
        <p:spPr>
          <a:xfrm>
            <a:off x="4683125" y="1123950"/>
            <a:ext cx="4137025" cy="2192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3"/>
          </p:nvPr>
        </p:nvSpPr>
        <p:spPr>
          <a:xfrm>
            <a:off x="4683125" y="3468688"/>
            <a:ext cx="4137025" cy="2192337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F9DF1-4DC2-46C3-B69C-93974483455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8945B-1A92-4D73-872F-0C8688EC606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9EEFE-B86B-45BA-9130-EED4048ABE7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395288" y="1123950"/>
            <a:ext cx="4135437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83125" y="1123950"/>
            <a:ext cx="41370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72262-D27B-4FA0-9435-791475FC094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966F9-58D9-4E2A-93CC-17DF7E060F5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17496-6C68-4500-ACB6-BB2F69B54AC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FF8A9-F636-43DA-85E0-5156A1D5110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0B331-A4EB-4838-A97C-15B72F85C53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A9A2C-C7BC-4E4B-B601-4BBB2CC201A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426200"/>
            <a:ext cx="9144000" cy="431800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ts val="1100"/>
              </a:lnSpc>
              <a:buFontTx/>
              <a:buChar char="•"/>
              <a:defRPr/>
            </a:pPr>
            <a:endParaRPr lang="fi-FI">
              <a:cs typeface="+mn-cs"/>
            </a:endParaRPr>
          </a:p>
        </p:txBody>
      </p:sp>
      <p:pic>
        <p:nvPicPr>
          <p:cNvPr id="7171" name="Picture 8" descr="TEMPOWERPOINT_sivu_sinin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768975"/>
            <a:ext cx="91440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350"/>
            <a:ext cx="842486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3950"/>
            <a:ext cx="842486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3513" y="6616700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813" y="6616700"/>
            <a:ext cx="477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1E1290F8-4BD2-4913-8E77-24FC95F379E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32675" y="6616700"/>
            <a:ext cx="10906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65113" indent="-265113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2pPr>
      <a:lvl3pPr marL="107632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43510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4pPr>
      <a:lvl5pPr marL="179387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5pPr>
      <a:lvl6pPr marL="22510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6pPr>
      <a:lvl7pPr marL="27082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7pPr>
      <a:lvl8pPr marL="31654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8pPr>
      <a:lvl9pPr marL="36226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480" y="2492870"/>
            <a:ext cx="7772400" cy="647700"/>
          </a:xfrm>
        </p:spPr>
        <p:txBody>
          <a:bodyPr/>
          <a:lstStyle/>
          <a:p>
            <a:pPr eaLnBrk="1" hangingPunct="1"/>
            <a:r>
              <a:rPr lang="fi-FI" sz="2800" dirty="0" smtClean="0"/>
              <a:t>Aloittavan yrittäjyyden kehittäminen ja tilastokatsaus   </a:t>
            </a:r>
            <a:r>
              <a:rPr lang="fi-FI" sz="2800" b="0" dirty="0" smtClean="0"/>
              <a:t/>
            </a:r>
            <a:br>
              <a:rPr lang="fi-FI" sz="2800" b="0" dirty="0" smtClean="0"/>
            </a:br>
            <a:endParaRPr lang="fi-FI" sz="2800" b="0" dirty="0" smtClean="0"/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051050" y="3898051"/>
            <a:ext cx="5329238" cy="13653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36000" rIns="18000" bIns="36000" anchor="ctr" anchorCtr="1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tabLst>
                <a:tab pos="87313" algn="l"/>
              </a:tabLst>
            </a:pPr>
            <a:r>
              <a:rPr lang="fi-FI" sz="2100" b="1" dirty="0" smtClean="0">
                <a:solidFill>
                  <a:srgbClr val="FFFFFF"/>
                </a:solidFill>
              </a:rPr>
              <a:t>Tieto- neuvonta ja ohjauspalveluiden ja nuorten palvelujen työkokous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tabLst>
                <a:tab pos="87313" algn="l"/>
              </a:tabLst>
            </a:pPr>
            <a:r>
              <a:rPr lang="fi-FI" sz="2100" b="1" dirty="0" smtClean="0">
                <a:solidFill>
                  <a:srgbClr val="FFFFFF"/>
                </a:solidFill>
              </a:rPr>
              <a:t> 10 -11.3.2015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tabLst>
                <a:tab pos="87313" algn="l"/>
              </a:tabLst>
            </a:pPr>
            <a:r>
              <a:rPr lang="fi-FI" sz="2100" b="1" dirty="0" smtClean="0">
                <a:solidFill>
                  <a:srgbClr val="FFFFFF"/>
                </a:solidFill>
              </a:rPr>
              <a:t>Tuija Laiho   </a:t>
            </a:r>
            <a:endParaRPr lang="fi-FI" sz="21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6"/>
          <p:cNvSpPr>
            <a:spLocks noGrp="1" noChangeArrowheads="1"/>
          </p:cNvSpPr>
          <p:nvPr>
            <p:ph type="title"/>
          </p:nvPr>
        </p:nvSpPr>
        <p:spPr>
          <a:xfrm>
            <a:off x="107950" y="133350"/>
            <a:ext cx="8928100" cy="990600"/>
          </a:xfrm>
        </p:spPr>
        <p:txBody>
          <a:bodyPr/>
          <a:lstStyle/>
          <a:p>
            <a:pPr eaLnBrk="1" hangingPunct="1"/>
            <a:r>
              <a:rPr lang="fi-FI" sz="2800" dirty="0" smtClean="0"/>
              <a:t>Starttirahakauden keskimääräinen kesto kuukausina vuosina 2010 - 2014</a:t>
            </a:r>
            <a:endParaRPr lang="fi-FI" sz="2400" dirty="0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/>
            <a:endParaRPr lang="fi-FI" sz="1900" smtClean="0"/>
          </a:p>
          <a:p>
            <a:pPr algn="ctr" eaLnBrk="1" hangingPunct="1"/>
            <a:endParaRPr lang="fi-FI" sz="1900" smtClean="0"/>
          </a:p>
        </p:txBody>
      </p:sp>
      <p:sp>
        <p:nvSpPr>
          <p:cNvPr id="15365" name="Text Box 10"/>
          <p:cNvSpPr txBox="1">
            <a:spLocks noChangeArrowheads="1"/>
          </p:cNvSpPr>
          <p:nvPr/>
        </p:nvSpPr>
        <p:spPr bwMode="auto">
          <a:xfrm>
            <a:off x="179388" y="5516563"/>
            <a:ext cx="6336882" cy="352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8000" tIns="36000" rIns="18000" bIns="36000" anchorCtr="1">
            <a:spAutoFit/>
          </a:bodyPr>
          <a:lstStyle/>
          <a:p>
            <a:pPr>
              <a:lnSpc>
                <a:spcPts val="1100"/>
              </a:lnSpc>
              <a:tabLst>
                <a:tab pos="87313" algn="l"/>
              </a:tabLst>
            </a:pPr>
            <a:r>
              <a:rPr lang="fi-FI" dirty="0"/>
              <a:t>Starttirahakauden </a:t>
            </a:r>
            <a:r>
              <a:rPr lang="fi-FI" dirty="0" smtClean="0"/>
              <a:t>enimmäiskesto vuodesta 2008 alkaen 18 </a:t>
            </a:r>
            <a:r>
              <a:rPr lang="fi-FI" dirty="0"/>
              <a:t>kk (jaksotus: 6 kk + 6 kk + 6 kk)</a:t>
            </a:r>
          </a:p>
          <a:p>
            <a:pPr>
              <a:lnSpc>
                <a:spcPts val="1100"/>
              </a:lnSpc>
              <a:tabLst>
                <a:tab pos="87313" algn="l"/>
              </a:tabLst>
            </a:pPr>
            <a:r>
              <a:rPr lang="fi-FI" dirty="0"/>
              <a:t>   </a:t>
            </a:r>
          </a:p>
        </p:txBody>
      </p:sp>
      <p:sp>
        <p:nvSpPr>
          <p:cNvPr id="15368" name="Tekstikehys 7"/>
          <p:cNvSpPr txBox="1">
            <a:spLocks noChangeArrowheads="1"/>
          </p:cNvSpPr>
          <p:nvPr/>
        </p:nvSpPr>
        <p:spPr bwMode="auto">
          <a:xfrm>
            <a:off x="6228230" y="5513734"/>
            <a:ext cx="2736383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/>
              <a:t>Lähde: TEM </a:t>
            </a:r>
            <a:r>
              <a:rPr lang="fi-FI" dirty="0" smtClean="0"/>
              <a:t>Työnvälitystilasto, taulu 4510</a:t>
            </a:r>
            <a:endParaRPr lang="fi-FI" dirty="0"/>
          </a:p>
        </p:txBody>
      </p:sp>
      <p:graphicFrame>
        <p:nvGraphicFramePr>
          <p:cNvPr id="15" name="Kaavio 14"/>
          <p:cNvGraphicFramePr/>
          <p:nvPr/>
        </p:nvGraphicFramePr>
        <p:xfrm>
          <a:off x="179390" y="1052670"/>
          <a:ext cx="8497180" cy="432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Alatunnisteen paikkamerkki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 dirty="0" smtClean="0"/>
              <a:t>Starttirahan saajat palvelulinjoittain v. 2014</a:t>
            </a:r>
            <a:endParaRPr lang="fi-FI" sz="2800" dirty="0"/>
          </a:p>
        </p:txBody>
      </p:sp>
      <p:graphicFrame>
        <p:nvGraphicFramePr>
          <p:cNvPr id="9" name="Kaavio 8"/>
          <p:cNvGraphicFramePr/>
          <p:nvPr/>
        </p:nvGraphicFramePr>
        <p:xfrm>
          <a:off x="179512" y="1268760"/>
          <a:ext cx="878497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kstikehys 3"/>
          <p:cNvSpPr txBox="1"/>
          <p:nvPr/>
        </p:nvSpPr>
        <p:spPr>
          <a:xfrm>
            <a:off x="5782126" y="5478101"/>
            <a:ext cx="3168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Lähde: TEM Työnvälitystilasto, taulu 4510</a:t>
            </a:r>
          </a:p>
          <a:p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smtClean="0"/>
              <a:t>Starttirahan saajat ammatin mukaan vuosina 2010 - 2014 </a:t>
            </a:r>
            <a:endParaRPr lang="fi-FI" sz="2400" dirty="0"/>
          </a:p>
        </p:txBody>
      </p:sp>
      <p:graphicFrame>
        <p:nvGraphicFramePr>
          <p:cNvPr id="8" name="Kaavio 7"/>
          <p:cNvGraphicFramePr/>
          <p:nvPr/>
        </p:nvGraphicFramePr>
        <p:xfrm>
          <a:off x="323410" y="908650"/>
          <a:ext cx="8569190" cy="439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kstikehys 8"/>
          <p:cNvSpPr txBox="1"/>
          <p:nvPr/>
        </p:nvSpPr>
        <p:spPr>
          <a:xfrm>
            <a:off x="5782126" y="5478101"/>
            <a:ext cx="3168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Lähde: TEM Työnvälitystilasto, taulu 4510</a:t>
            </a:r>
          </a:p>
          <a:p>
            <a:endParaRPr lang="fi-FI" dirty="0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Aloittavan yrittäjyyden edistäminen </a:t>
            </a:r>
            <a:r>
              <a:rPr lang="fi-FI" dirty="0" smtClean="0"/>
              <a:t>– tulevaa </a:t>
            </a:r>
            <a:r>
              <a:rPr lang="fi-FI" smtClean="0"/>
              <a:t>ja taustaa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1400" dirty="0" smtClean="0"/>
              <a:t>Työmarkkinat ovat kiihtyvässä muutoksessa. Selkeät, pitkäkestoiset työsuhteet vähenevät ja näiden tilalle syntyy erityyppisiä tapoja tehdä työtä, työllistyä ja luoda itselleen työpaikka. - &gt; yhä useampi työllistää itsensä yrittäjänä tai yrittäjämäisesti</a:t>
            </a:r>
          </a:p>
          <a:p>
            <a:endParaRPr lang="fi-FI" sz="1400" dirty="0" smtClean="0"/>
          </a:p>
          <a:p>
            <a:r>
              <a:rPr lang="fi-FI" sz="1400" dirty="0" smtClean="0"/>
              <a:t>Yrittäjyyden ja palkkatyön raja hämärtyy</a:t>
            </a:r>
          </a:p>
          <a:p>
            <a:endParaRPr lang="fi-FI" sz="1400" dirty="0" smtClean="0"/>
          </a:p>
          <a:p>
            <a:r>
              <a:rPr lang="fi-FI" sz="1400" dirty="0" smtClean="0"/>
              <a:t>Syntyy uudenlaisia rakenteeltaan ja osaamiseltaan monipuolisia sekä muuntautumiskykyisiä yrityksiä</a:t>
            </a:r>
          </a:p>
          <a:p>
            <a:endParaRPr lang="fi-FI" sz="1400" dirty="0" smtClean="0"/>
          </a:p>
          <a:p>
            <a:r>
              <a:rPr lang="fi-FI" sz="1400" dirty="0" smtClean="0"/>
              <a:t>Työpanosta markkinoidaan ja myydään tehokkaasti useille eri toimeksiantajille/yrityksille</a:t>
            </a:r>
          </a:p>
          <a:p>
            <a:pPr>
              <a:buNone/>
            </a:pPr>
            <a:endParaRPr lang="fi-FI" sz="1400" dirty="0" smtClean="0"/>
          </a:p>
          <a:p>
            <a:r>
              <a:rPr lang="fi-FI" sz="1400" dirty="0" smtClean="0"/>
              <a:t>Työtä tehdään paikasta riippumattomasti</a:t>
            </a:r>
          </a:p>
          <a:p>
            <a:endParaRPr lang="fi-FI" sz="1400" dirty="0" smtClean="0"/>
          </a:p>
          <a:p>
            <a:r>
              <a:rPr lang="fi-FI" sz="1400" dirty="0" smtClean="0"/>
              <a:t> Yrittäjyyteen kannustetaan ja  yrittäjyyttä tuetaan</a:t>
            </a:r>
          </a:p>
          <a:p>
            <a:endParaRPr lang="fi-FI" sz="1400" dirty="0" smtClean="0"/>
          </a:p>
          <a:p>
            <a:r>
              <a:rPr lang="fi-FI" sz="1400" dirty="0" smtClean="0"/>
              <a:t> Kasvun ja työllisyyden näkökulmasta; tulevaisuuden työpaikat syntyvät jatkossa yhä useammin pk-yrityksiin</a:t>
            </a:r>
          </a:p>
          <a:p>
            <a:endParaRPr lang="fi-FI" sz="1400" dirty="0" smtClean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288" y="133350"/>
            <a:ext cx="8424862" cy="703290"/>
          </a:xfrm>
        </p:spPr>
        <p:txBody>
          <a:bodyPr/>
          <a:lstStyle/>
          <a:p>
            <a:r>
              <a:rPr lang="fi-FI" sz="2400" dirty="0" smtClean="0"/>
              <a:t>Aloittavan yrittäjän palvelujen kehittäminen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420" y="692620"/>
            <a:ext cx="8424730" cy="5040700"/>
          </a:xfrm>
        </p:spPr>
        <p:txBody>
          <a:bodyPr/>
          <a:lstStyle/>
          <a:p>
            <a:pPr lvl="1">
              <a:buNone/>
            </a:pPr>
            <a:r>
              <a:rPr lang="fi-FI" sz="1400" dirty="0" smtClean="0"/>
              <a:t>	</a:t>
            </a:r>
            <a:r>
              <a:rPr lang="fi-FI" sz="1400" dirty="0" err="1" smtClean="0"/>
              <a:t>TE-palvelujen</a:t>
            </a:r>
            <a:r>
              <a:rPr lang="fi-FI" sz="1400" dirty="0" smtClean="0"/>
              <a:t> asiantuntijoiden </a:t>
            </a:r>
            <a:r>
              <a:rPr lang="fi-FI" sz="1400" dirty="0" err="1" smtClean="0"/>
              <a:t>osaamista-</a:t>
            </a:r>
            <a:r>
              <a:rPr lang="fi-FI" sz="1400" dirty="0" smtClean="0"/>
              <a:t> ja ohjauksellista työotetta tulee  vahvistaa, että pystytään vastaamaan muuttuvaan tilanteeseen </a:t>
            </a:r>
            <a:r>
              <a:rPr lang="fi-FI" sz="1400" smtClean="0"/>
              <a:t>ja uusien </a:t>
            </a:r>
            <a:r>
              <a:rPr lang="fi-FI" sz="1400" dirty="0" smtClean="0"/>
              <a:t>aloittavien yrittäjien monipuolisiin palvelutarpeisiin.</a:t>
            </a:r>
          </a:p>
          <a:p>
            <a:pPr lvl="1">
              <a:buNone/>
            </a:pPr>
            <a:endParaRPr lang="fi-FI" sz="1400" dirty="0" smtClean="0"/>
          </a:p>
          <a:p>
            <a:pPr lvl="1">
              <a:buNone/>
            </a:pPr>
            <a:r>
              <a:rPr lang="fi-FI" sz="1350" dirty="0" smtClean="0"/>
              <a:t>Kehittämisesitykset</a:t>
            </a:r>
            <a:r>
              <a:rPr lang="fi-FI" sz="1400" dirty="0" smtClean="0"/>
              <a:t>:</a:t>
            </a:r>
          </a:p>
          <a:p>
            <a:pPr lvl="1"/>
            <a:r>
              <a:rPr lang="fi-FI" sz="1400" dirty="0" smtClean="0"/>
              <a:t>Panostetaan yrittäjäpotentiaalin tunnistamiseen</a:t>
            </a:r>
          </a:p>
          <a:p>
            <a:pPr lvl="1"/>
            <a:r>
              <a:rPr lang="fi-FI" sz="1400" dirty="0" err="1" smtClean="0"/>
              <a:t>TE-palvelujen</a:t>
            </a:r>
            <a:r>
              <a:rPr lang="fi-FI" sz="1400" dirty="0" smtClean="0"/>
              <a:t> asiantuntijoiden ohjauksellista työotetta vahvistetaan henkilöstökoulutuksella</a:t>
            </a:r>
          </a:p>
          <a:p>
            <a:pPr lvl="1"/>
            <a:r>
              <a:rPr lang="fi-FI" sz="1400" dirty="0" smtClean="0"/>
              <a:t>Yrittäjyysvaihtoehto kytketään vahvemmin kaikkien asiakkaiden, erityisesti nuorten palveluprosessiin ura- ja työllistymismahdollisuutena palkkatyön rinnalla </a:t>
            </a:r>
          </a:p>
          <a:p>
            <a:pPr lvl="1"/>
            <a:r>
              <a:rPr lang="fi-FI" sz="1400" dirty="0" smtClean="0"/>
              <a:t>Vahvistetaan </a:t>
            </a:r>
            <a:r>
              <a:rPr lang="fi-FI" sz="1400" dirty="0" err="1" smtClean="0"/>
              <a:t>TE-palvelujen</a:t>
            </a:r>
            <a:r>
              <a:rPr lang="fi-FI" sz="1400" dirty="0" smtClean="0"/>
              <a:t> asiantuntijoiden yrittäjyys- ja kumppanuusosaamista</a:t>
            </a:r>
          </a:p>
          <a:p>
            <a:pPr lvl="1"/>
            <a:r>
              <a:rPr lang="fi-FI" sz="1400" dirty="0" smtClean="0"/>
              <a:t>Tehostetaan asiakkaiden ohjausta </a:t>
            </a:r>
            <a:r>
              <a:rPr lang="fi-FI" sz="1400" dirty="0" err="1" smtClean="0"/>
              <a:t>Yritys-Suomen</a:t>
            </a:r>
            <a:r>
              <a:rPr lang="fi-FI" sz="1400" dirty="0" smtClean="0"/>
              <a:t> verkko ja puhelinpalveluun</a:t>
            </a:r>
          </a:p>
          <a:p>
            <a:pPr lvl="1"/>
            <a:r>
              <a:rPr lang="fi-FI" sz="1400" dirty="0" smtClean="0"/>
              <a:t>Tiedotusta ja markkinointia  kohdennetaan erityisesti nuorille ja  potentiaalisille maahanmuuttajayrittäjille, joiden on kantaväestöä vaikeampi löytää palvelut</a:t>
            </a:r>
          </a:p>
          <a:p>
            <a:pPr lvl="1"/>
            <a:r>
              <a:rPr lang="fi-FI" sz="1400" dirty="0" smtClean="0"/>
              <a:t>Lisätään uravalmennusta ja verkkopohjaista  myös nuorille suunnattua yrittäjäkoulutusta, (tutustu yrittäjyyteen)  sekä työkokeilun hyödyntämistä yrittäjyyskokeiluna</a:t>
            </a:r>
          </a:p>
          <a:p>
            <a:pPr lvl="1"/>
            <a:r>
              <a:rPr lang="fi-FI" sz="1400" dirty="0" smtClean="0"/>
              <a:t>Tuodaan yrittäjyys vahvemmin esille uramahdollisuutena esimerkiksi oppilaitos- ja muutosturvainfoissa </a:t>
            </a:r>
          </a:p>
          <a:p>
            <a:pPr lvl="1"/>
            <a:r>
              <a:rPr lang="fi-FI" sz="1400" dirty="0" smtClean="0"/>
              <a:t>Edistetään kimppayrittäjyyttä</a:t>
            </a:r>
          </a:p>
          <a:p>
            <a:pPr lvl="1"/>
            <a:r>
              <a:rPr lang="fi-FI" sz="1400" dirty="0" smtClean="0"/>
              <a:t>Kerrotaan mahdollisuudesta aloittaa yritystoiminta osana toimivaa yritystä, esimerkiksi omistajanvaihdostilanteet ja mahdollisuudesta hakea tai löytää yrityskumppani </a:t>
            </a:r>
            <a:r>
              <a:rPr lang="fi-FI" sz="1400" dirty="0" err="1" smtClean="0"/>
              <a:t>TE-pavelut.fi</a:t>
            </a:r>
            <a:r>
              <a:rPr lang="fi-FI" sz="1400" dirty="0" smtClean="0"/>
              <a:t> sivustolla.</a:t>
            </a:r>
          </a:p>
          <a:p>
            <a:pPr lvl="1"/>
            <a:r>
              <a:rPr lang="fi-FI" sz="1400" dirty="0" smtClean="0"/>
              <a:t>Tehostetaan </a:t>
            </a:r>
            <a:r>
              <a:rPr lang="fi-FI" sz="1400" dirty="0" err="1" smtClean="0"/>
              <a:t>TE-toimistojen</a:t>
            </a:r>
            <a:r>
              <a:rPr lang="fi-FI" sz="1400" dirty="0" smtClean="0"/>
              <a:t> kehittämien parhaiden mallien käyttöönottoa aloittavan yrittäjyyden tukemiseksi (yrittäjyyshautomot, yrittäjyystreffit, </a:t>
            </a:r>
            <a:r>
              <a:rPr lang="fi-FI" sz="1400" dirty="0" err="1" smtClean="0"/>
              <a:t>Webinaarit</a:t>
            </a:r>
            <a:r>
              <a:rPr lang="fi-FI" sz="1400" dirty="0" smtClean="0"/>
              <a:t>, yrittäjyyspajat, kummitoiminta jne.)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000" dirty="0" smtClean="0"/>
              <a:t>Starttirahalla yrittäjäksi ryhtyneet vuosina 2010-2014, yht. 38 492 henkilöä (sisältää ensimmäiset ja jatkopäätökset) </a:t>
            </a:r>
            <a:endParaRPr lang="fi-FI" sz="1400" dirty="0" smtClean="0"/>
          </a:p>
        </p:txBody>
      </p:sp>
      <p:sp>
        <p:nvSpPr>
          <p:cNvPr id="10244" name="Tekstikehys 6"/>
          <p:cNvSpPr txBox="1">
            <a:spLocks noChangeArrowheads="1"/>
          </p:cNvSpPr>
          <p:nvPr/>
        </p:nvSpPr>
        <p:spPr bwMode="auto">
          <a:xfrm>
            <a:off x="6084211" y="5438185"/>
            <a:ext cx="2843890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 smtClean="0"/>
              <a:t>Lähde: TEM Työnvälitystilasto,  taulu 4510</a:t>
            </a:r>
            <a:endParaRPr lang="fi-FI" dirty="0"/>
          </a:p>
        </p:txBody>
      </p:sp>
      <p:graphicFrame>
        <p:nvGraphicFramePr>
          <p:cNvPr id="6" name="Kaavio 5"/>
          <p:cNvGraphicFramePr/>
          <p:nvPr/>
        </p:nvGraphicFramePr>
        <p:xfrm>
          <a:off x="467430" y="1124680"/>
          <a:ext cx="8281150" cy="4104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Alatunnisteen paikkamerkki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000" dirty="0" smtClean="0"/>
              <a:t/>
            </a:r>
            <a:br>
              <a:rPr lang="fi-FI" sz="2000" dirty="0" smtClean="0"/>
            </a:br>
            <a:r>
              <a:rPr lang="fi-FI" sz="2000" dirty="0" smtClean="0"/>
              <a:t>Vuosi 2014 Starttirahalla yritystoiminnan aloittaneet henkilöt sukupuolen ja kohderyhmän mukaan, </a:t>
            </a:r>
            <a:r>
              <a:rPr lang="fi-FI" sz="2000" dirty="0" err="1" smtClean="0"/>
              <a:t>ELY-keskuksittain</a:t>
            </a:r>
            <a:r>
              <a:rPr lang="fi-FI" sz="1800" dirty="0" smtClean="0"/>
              <a:t>  </a:t>
            </a:r>
            <a:r>
              <a:rPr lang="fi-FI" sz="1800" b="0" dirty="0" smtClean="0"/>
              <a:t/>
            </a:r>
            <a:br>
              <a:rPr lang="fi-FI" sz="1800" b="0" dirty="0" smtClean="0"/>
            </a:br>
            <a:endParaRPr lang="fi-FI" sz="2000" dirty="0" smtClean="0"/>
          </a:p>
        </p:txBody>
      </p:sp>
      <p:sp>
        <p:nvSpPr>
          <p:cNvPr id="2053" name="Tekstikehys 6"/>
          <p:cNvSpPr txBox="1">
            <a:spLocks noChangeArrowheads="1"/>
          </p:cNvSpPr>
          <p:nvPr/>
        </p:nvSpPr>
        <p:spPr bwMode="auto">
          <a:xfrm>
            <a:off x="5724525" y="5516563"/>
            <a:ext cx="295275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 smtClean="0"/>
              <a:t>Lähde: TEM Työnvälitystilasto, taulu 4510</a:t>
            </a:r>
            <a:endParaRPr lang="fi-FI" dirty="0"/>
          </a:p>
        </p:txBody>
      </p:sp>
      <p:graphicFrame>
        <p:nvGraphicFramePr>
          <p:cNvPr id="6" name="Taulukko 5"/>
          <p:cNvGraphicFramePr>
            <a:graphicFrameLocks noGrp="1"/>
          </p:cNvGraphicFramePr>
          <p:nvPr/>
        </p:nvGraphicFramePr>
        <p:xfrm>
          <a:off x="251404" y="1052664"/>
          <a:ext cx="8641193" cy="4392621"/>
        </p:xfrm>
        <a:graphic>
          <a:graphicData uri="http://schemas.openxmlformats.org/drawingml/2006/table">
            <a:tbl>
              <a:tblPr/>
              <a:tblGrid>
                <a:gridCol w="1895000"/>
                <a:gridCol w="1182479"/>
                <a:gridCol w="621560"/>
                <a:gridCol w="576080"/>
                <a:gridCol w="727679"/>
                <a:gridCol w="727679"/>
                <a:gridCol w="727679"/>
                <a:gridCol w="727679"/>
                <a:gridCol w="727679"/>
                <a:gridCol w="727679"/>
              </a:tblGrid>
              <a:tr h="600108">
                <a:tc>
                  <a:txBody>
                    <a:bodyPr/>
                    <a:lstStyle/>
                    <a:p>
                      <a:pPr algn="l" fontAlgn="b"/>
                      <a:endParaRPr lang="fi-FI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EI TYÖTTÖMÄT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i-FI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i-FI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TYÖTTÖMÄT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ELY-keskus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Kaikki yhteensä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Miehet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Naiset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Yhteensä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Miehet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Naiset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Yhteensä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Miehet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Naiset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02 UUSIMAA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3351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708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1909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 VARSINAIS-SUOMI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 SATAKUNTA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 HÄME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 PIRKANMAA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05 KAAKKOIS-SUOMI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 ETELÄ-SAVO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09 POHJOIS-SAVO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POHJOIS-KARJALA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 KESKI-SUOMI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 ETELÄ-POHJANMAA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07 POHJANMAA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 POHJOIS-POHJANMAA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 KAINUU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 LAPPI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KOKO 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8188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4430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3758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3831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1797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4357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2396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1961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Alatunnisteen paikkamerkki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748712" cy="863600"/>
          </a:xfrm>
        </p:spPr>
        <p:txBody>
          <a:bodyPr/>
          <a:lstStyle/>
          <a:p>
            <a:pPr eaLnBrk="1" hangingPunct="1"/>
            <a:r>
              <a:rPr lang="fi-FI" sz="2200" dirty="0" smtClean="0"/>
              <a:t>Starttirahan saajat sukupuolen mukaan vuosina 2010-2014</a:t>
            </a:r>
            <a:endParaRPr lang="fi-FI" sz="2200" b="0" dirty="0" smtClean="0"/>
          </a:p>
        </p:txBody>
      </p:sp>
      <p:sp>
        <p:nvSpPr>
          <p:cNvPr id="4101" name="Tekstikehys 4"/>
          <p:cNvSpPr txBox="1">
            <a:spLocks noChangeArrowheads="1"/>
          </p:cNvSpPr>
          <p:nvPr/>
        </p:nvSpPr>
        <p:spPr bwMode="auto">
          <a:xfrm>
            <a:off x="6228230" y="5373688"/>
            <a:ext cx="2736383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/>
              <a:t>Lähde: TEM </a:t>
            </a:r>
            <a:r>
              <a:rPr lang="fi-FI" dirty="0" smtClean="0"/>
              <a:t>Työnvälitystilasto, taulu 4510</a:t>
            </a:r>
            <a:endParaRPr lang="fi-FI" dirty="0"/>
          </a:p>
        </p:txBody>
      </p:sp>
      <p:graphicFrame>
        <p:nvGraphicFramePr>
          <p:cNvPr id="7" name="Kaavio 6"/>
          <p:cNvGraphicFramePr/>
          <p:nvPr/>
        </p:nvGraphicFramePr>
        <p:xfrm>
          <a:off x="323410" y="1052670"/>
          <a:ext cx="8497180" cy="4176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Alatunnisteen paikkamerkki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410" y="188550"/>
            <a:ext cx="8497312" cy="576081"/>
          </a:xfrm>
        </p:spPr>
        <p:txBody>
          <a:bodyPr/>
          <a:lstStyle/>
          <a:p>
            <a:pPr eaLnBrk="1" hangingPunct="1"/>
            <a:r>
              <a:rPr lang="fi-FI" sz="2400" dirty="0" smtClean="0"/>
              <a:t/>
            </a:r>
            <a:br>
              <a:rPr lang="fi-FI" sz="2400" dirty="0" smtClean="0"/>
            </a:br>
            <a:r>
              <a:rPr lang="fi-FI" sz="2400" dirty="0" smtClean="0"/>
              <a:t> Starttirahan saajat ikäryhmittäin v. 2014 </a:t>
            </a:r>
            <a:br>
              <a:rPr lang="fi-FI" sz="2400" dirty="0" smtClean="0"/>
            </a:br>
            <a:r>
              <a:rPr lang="fi-FI" sz="2400" dirty="0" smtClean="0"/>
              <a:t> </a:t>
            </a:r>
            <a:endParaRPr lang="fi-FI" sz="1400" b="0" dirty="0" smtClean="0"/>
          </a:p>
        </p:txBody>
      </p:sp>
      <p:sp>
        <p:nvSpPr>
          <p:cNvPr id="13316" name="Tekstikehys 9"/>
          <p:cNvSpPr txBox="1">
            <a:spLocks noChangeArrowheads="1"/>
          </p:cNvSpPr>
          <p:nvPr/>
        </p:nvSpPr>
        <p:spPr bwMode="auto">
          <a:xfrm>
            <a:off x="6228230" y="5589588"/>
            <a:ext cx="2736383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/>
              <a:t>Lähde: TEM </a:t>
            </a:r>
            <a:r>
              <a:rPr lang="fi-FI" dirty="0" smtClean="0"/>
              <a:t>työnvälitystilasto, taulu 4510</a:t>
            </a:r>
            <a:endParaRPr lang="fi-FI" dirty="0"/>
          </a:p>
        </p:txBody>
      </p:sp>
      <p:graphicFrame>
        <p:nvGraphicFramePr>
          <p:cNvPr id="7" name="Kaavio 6"/>
          <p:cNvGraphicFramePr/>
          <p:nvPr/>
        </p:nvGraphicFramePr>
        <p:xfrm>
          <a:off x="179390" y="692620"/>
          <a:ext cx="8713210" cy="4752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Alatunnisteen paikkamerkki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tsikko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424862" cy="990600"/>
          </a:xfrm>
        </p:spPr>
        <p:txBody>
          <a:bodyPr/>
          <a:lstStyle/>
          <a:p>
            <a:r>
              <a:rPr lang="fi-FI" sz="2400" dirty="0" smtClean="0"/>
              <a:t>Vuositilasto </a:t>
            </a:r>
            <a:r>
              <a:rPr lang="fi-FI" sz="2400" dirty="0" smtClean="0">
                <a:solidFill>
                  <a:srgbClr val="00B050"/>
                </a:solidFill>
              </a:rPr>
              <a:t>2014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smtClean="0"/>
              <a:t>ja 2013 alle 25-vuotiaiden osuus starttirahalla yritystoiminnan aloittaneista henkilöistä</a:t>
            </a:r>
            <a:endParaRPr lang="fi-FI" sz="1400" dirty="0" smtClean="0"/>
          </a:p>
        </p:txBody>
      </p:sp>
      <p:sp>
        <p:nvSpPr>
          <p:cNvPr id="14367" name="Tekstikehys 5"/>
          <p:cNvSpPr txBox="1">
            <a:spLocks noChangeArrowheads="1"/>
          </p:cNvSpPr>
          <p:nvPr/>
        </p:nvSpPr>
        <p:spPr bwMode="auto">
          <a:xfrm>
            <a:off x="6372250" y="5373688"/>
            <a:ext cx="2520925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/>
              <a:t>Lähde TEM </a:t>
            </a:r>
            <a:r>
              <a:rPr lang="fi-FI" dirty="0" smtClean="0"/>
              <a:t>Työvälitystilasto, taulu 4510</a:t>
            </a:r>
            <a:endParaRPr lang="fi-FI" dirty="0"/>
          </a:p>
        </p:txBody>
      </p:sp>
      <p:graphicFrame>
        <p:nvGraphicFramePr>
          <p:cNvPr id="7" name="Taulukko 6"/>
          <p:cNvGraphicFramePr>
            <a:graphicFrameLocks noGrp="1"/>
          </p:cNvGraphicFramePr>
          <p:nvPr/>
        </p:nvGraphicFramePr>
        <p:xfrm>
          <a:off x="323410" y="1268697"/>
          <a:ext cx="8497180" cy="3816534"/>
        </p:xfrm>
        <a:graphic>
          <a:graphicData uri="http://schemas.openxmlformats.org/drawingml/2006/table">
            <a:tbl>
              <a:tblPr/>
              <a:tblGrid>
                <a:gridCol w="2122677"/>
                <a:gridCol w="2543331"/>
                <a:gridCol w="1915586"/>
                <a:gridCol w="1915586"/>
              </a:tblGrid>
              <a:tr h="954132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Ikäryhmät yhteensä, </a:t>
                      </a:r>
                      <a:r>
                        <a:rPr lang="fi-FI" sz="2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hlöä</a:t>
                      </a:r>
                      <a:endParaRPr lang="fi-FI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Alle 25 v., hlöä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Alle 25., %-osuus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Ei työttömät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3831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454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11,9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Työttömät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4357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404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9,3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Kaikki yhteensä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8188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858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10,5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Alatunnisteen paikkamerkki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Starttirahan saajat kansalaisuuden mukaan v. 2014</a:t>
            </a:r>
            <a:endParaRPr lang="fi-FI" dirty="0"/>
          </a:p>
        </p:txBody>
      </p:sp>
      <p:graphicFrame>
        <p:nvGraphicFramePr>
          <p:cNvPr id="6" name="Kaavio 5"/>
          <p:cNvGraphicFramePr/>
          <p:nvPr/>
        </p:nvGraphicFramePr>
        <p:xfrm>
          <a:off x="179390" y="1268700"/>
          <a:ext cx="8641200" cy="4104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kstikehys 5"/>
          <p:cNvSpPr txBox="1">
            <a:spLocks noChangeArrowheads="1"/>
          </p:cNvSpPr>
          <p:nvPr/>
        </p:nvSpPr>
        <p:spPr bwMode="auto">
          <a:xfrm>
            <a:off x="6372250" y="5373688"/>
            <a:ext cx="2520925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/>
              <a:t>Lähde TEM </a:t>
            </a:r>
            <a:r>
              <a:rPr lang="fi-FI" dirty="0" smtClean="0"/>
              <a:t>Työvälitystilasto, taulu 4510</a:t>
            </a:r>
            <a:endParaRPr lang="fi-FI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549F"/>
      </a:dk2>
      <a:lt2>
        <a:srgbClr val="808080"/>
      </a:lt2>
      <a:accent1>
        <a:srgbClr val="009FDA"/>
      </a:accent1>
      <a:accent2>
        <a:srgbClr val="00B299"/>
      </a:accent2>
      <a:accent3>
        <a:srgbClr val="FFFFFF"/>
      </a:accent3>
      <a:accent4>
        <a:srgbClr val="000000"/>
      </a:accent4>
      <a:accent5>
        <a:srgbClr val="AACDEA"/>
      </a:accent5>
      <a:accent6>
        <a:srgbClr val="00A18A"/>
      </a:accent6>
      <a:hlink>
        <a:srgbClr val="92D401"/>
      </a:hlink>
      <a:folHlink>
        <a:srgbClr val="00A551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solidFill>
            <a:srgbClr val="CCFF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18000" tIns="36000" rIns="18000" bIns="36000" numCol="1" anchor="t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ts val="11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>
            <a:tab pos="87313" algn="l"/>
          </a:tabLst>
          <a:defRPr kumimoji="0" lang="fi-FI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solidFill>
            <a:srgbClr val="CCFF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18000" tIns="36000" rIns="18000" bIns="36000" numCol="1" anchor="t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ts val="11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>
            <a:tab pos="87313" algn="l"/>
          </a:tabLst>
          <a:defRPr kumimoji="0" lang="fi-FI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letusrakenne 1">
        <a:dk1>
          <a:srgbClr val="000000"/>
        </a:dk1>
        <a:lt1>
          <a:srgbClr val="FFFFFF"/>
        </a:lt1>
        <a:dk2>
          <a:srgbClr val="00549F"/>
        </a:dk2>
        <a:lt2>
          <a:srgbClr val="808080"/>
        </a:lt2>
        <a:accent1>
          <a:srgbClr val="009FDA"/>
        </a:accent1>
        <a:accent2>
          <a:srgbClr val="00B299"/>
        </a:accent2>
        <a:accent3>
          <a:srgbClr val="FFFFFF"/>
        </a:accent3>
        <a:accent4>
          <a:srgbClr val="000000"/>
        </a:accent4>
        <a:accent5>
          <a:srgbClr val="AACDEA"/>
        </a:accent5>
        <a:accent6>
          <a:srgbClr val="00A18A"/>
        </a:accent6>
        <a:hlink>
          <a:srgbClr val="92D401"/>
        </a:hlink>
        <a:folHlink>
          <a:srgbClr val="00A5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12343</TotalTime>
  <Words>523</Words>
  <Application>Microsoft Office PowerPoint</Application>
  <PresentationFormat>Näytössä katseltava diaesitys (4:3)</PresentationFormat>
  <Paragraphs>281</Paragraphs>
  <Slides>12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13" baseType="lpstr">
      <vt:lpstr>Oletusrakenne</vt:lpstr>
      <vt:lpstr>Aloittavan yrittäjyyden kehittäminen ja tilastokatsaus    </vt:lpstr>
      <vt:lpstr>Aloittavan yrittäjyyden edistäminen – tulevaa ja taustaa</vt:lpstr>
      <vt:lpstr>Aloittavan yrittäjän palvelujen kehittäminen</vt:lpstr>
      <vt:lpstr>Starttirahalla yrittäjäksi ryhtyneet vuosina 2010-2014, yht. 38 492 henkilöä (sisältää ensimmäiset ja jatkopäätökset) </vt:lpstr>
      <vt:lpstr> Vuosi 2014 Starttirahalla yritystoiminnan aloittaneet henkilöt sukupuolen ja kohderyhmän mukaan, ELY-keskuksittain   </vt:lpstr>
      <vt:lpstr>Starttirahan saajat sukupuolen mukaan vuosina 2010-2014</vt:lpstr>
      <vt:lpstr>  Starttirahan saajat ikäryhmittäin v. 2014   </vt:lpstr>
      <vt:lpstr>Vuositilasto 2014 ja 2013 alle 25-vuotiaiden osuus starttirahalla yritystoiminnan aloittaneista henkilöistä</vt:lpstr>
      <vt:lpstr>Starttirahan saajat kansalaisuuden mukaan v. 2014</vt:lpstr>
      <vt:lpstr>Starttirahakauden keskimääräinen kesto kuukausina vuosina 2010 - 2014</vt:lpstr>
      <vt:lpstr>Starttirahan saajat palvelulinjoittain v. 2014</vt:lpstr>
      <vt:lpstr>Starttirahan saajat ammatin mukaan vuosina 2010 - 2014 </vt:lpstr>
    </vt:vector>
  </TitlesOfParts>
  <Company>Työ- ja elinkeinoministeriö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mallipohja</dc:title>
  <dc:creator>Pixelpress Oy / Juha Vilkki</dc:creator>
  <cp:lastModifiedBy>temlaihotu1</cp:lastModifiedBy>
  <cp:revision>847</cp:revision>
  <dcterms:created xsi:type="dcterms:W3CDTF">2007-12-11T07:21:35Z</dcterms:created>
  <dcterms:modified xsi:type="dcterms:W3CDTF">2015-03-12T11:25:59Z</dcterms:modified>
</cp:coreProperties>
</file>